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PictId1" Type="http://schemas.openxmlformats.org/officeDocument/2006/relationships/image" Target="../media/image2.jpeg"/><Relationship Id="rPictId2" Type="http://schemas.openxmlformats.org/officeDocument/2006/relationships/image" Target="../media/image3.jpeg"/><Relationship Id="rId1" Type="http://schemas.openxmlformats.org/officeDocument/2006/relationships/slideLayout" Target="../slideLayouts/slideLayout.xml"/></Relationships>
</file>

<file path=ppt/slides/_rels/slide1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9.jpeg"/><Relationship Id="rPictId1" Type="http://schemas.openxmlformats.org/officeDocument/2006/relationships/image" Target="../media/image30.jpeg"/><Relationship Id="rPictId2" Type="http://schemas.openxmlformats.org/officeDocument/2006/relationships/image" Target="../media/image31.jpeg"/><Relationship Id="rPictId3" Type="http://schemas.openxmlformats.org/officeDocument/2006/relationships/image" Target="../media/image32.jpeg"/><Relationship Id="rPictId4" Type="http://schemas.openxmlformats.org/officeDocument/2006/relationships/image" Target="../media/image33.jpeg"/><Relationship Id="rPictId5" Type="http://schemas.openxmlformats.org/officeDocument/2006/relationships/image" Target="../media/image34.jpeg"/><Relationship Id="rPictId6" Type="http://schemas.openxmlformats.org/officeDocument/2006/relationships/image" Target="../media/image35.jpeg"/><Relationship Id="rPictId7" Type="http://schemas.openxmlformats.org/officeDocument/2006/relationships/image" Target="../media/image36.jpeg"/><Relationship Id="rPictId8" Type="http://schemas.openxmlformats.org/officeDocument/2006/relationships/image" Target="../media/image37.jpeg"/><Relationship Id="rId1" Type="http://schemas.openxmlformats.org/officeDocument/2006/relationships/slideLayout" Target="../slideLayouts/slideLayout.xml"/></Relationships>
</file>

<file path=ppt/slides/_rels/slide1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8.jpeg"/><Relationship Id="rId1" Type="http://schemas.openxmlformats.org/officeDocument/2006/relationships/slideLayout" Target="../slideLayouts/slideLayout.xml"/></Relationships>
</file>

<file path=ppt/slides/_rels/slide1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9.jpeg"/><Relationship Id="rId1" Type="http://schemas.openxmlformats.org/officeDocument/2006/relationships/slideLayout" Target="../slideLayouts/slideLayout.xml"/></Relationships>
</file>

<file path=ppt/slides/_rels/slide1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0.jpeg"/><Relationship Id="rId1" Type="http://schemas.openxmlformats.org/officeDocument/2006/relationships/slideLayout" Target="../slideLayouts/slideLayout.xml"/></Relationships>
</file>

<file path=ppt/slides/_rels/slide15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1.jpeg"/><Relationship Id="rId1" Type="http://schemas.openxmlformats.org/officeDocument/2006/relationships/slideLayout" Target="../slideLayouts/slideLayout.xml"/></Relationships>
</file>

<file path=ppt/slides/_rels/slide1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2.jpeg"/><Relationship Id="rId1" Type="http://schemas.openxmlformats.org/officeDocument/2006/relationships/slideLayout" Target="../slideLayouts/slideLayout.xml"/><Relationship Id="rLinkId0" Type="http://schemas.openxmlformats.org/officeDocument/2006/relationships/hyperlink" Target="http://www.kremlin.ru/structure/additional/12" TargetMode="External"/></Relationships>
</file>

<file path=ppt/slides/_rels/slide18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3.jpeg"/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.jpeg"/><Relationship Id="rPictId1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_rels/slide2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4.jpeg"/><Relationship Id="rPictId1" Type="http://schemas.openxmlformats.org/officeDocument/2006/relationships/image" Target="../media/image45.jpeg"/><Relationship Id="rId1" Type="http://schemas.openxmlformats.org/officeDocument/2006/relationships/slideLayout" Target="../slideLayouts/slideLayout.xml"/></Relationships>
</file>

<file path=ppt/slides/_rels/slide2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6.jpeg"/><Relationship Id="rId1" Type="http://schemas.openxmlformats.org/officeDocument/2006/relationships/slideLayout" Target="../slideLayouts/slideLayout.xml"/></Relationships>
</file>

<file path=ppt/slides/_rels/slide2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7.jpeg"/><Relationship Id="rId1" Type="http://schemas.openxmlformats.org/officeDocument/2006/relationships/slideLayout" Target="../slideLayouts/slideLayout.xml"/></Relationships>
</file>

<file path=ppt/slides/_rels/slide2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5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8.jpeg"/><Relationship Id="rId1" Type="http://schemas.openxmlformats.org/officeDocument/2006/relationships/slideLayout" Target="../slideLayouts/slideLayout.xml"/></Relationships>
</file>

<file path=ppt/slides/_rels/slide2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9.jpeg"/><Relationship Id="rId1" Type="http://schemas.openxmlformats.org/officeDocument/2006/relationships/slideLayout" Target="../slideLayouts/slideLayout.xml"/></Relationships>
</file>

<file path=ppt/slides/_rels/slide2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0.jpeg"/><Relationship Id="rId1" Type="http://schemas.openxmlformats.org/officeDocument/2006/relationships/slideLayout" Target="../slideLayouts/slideLayout.xml"/></Relationships>
</file>

<file path=ppt/slides/_rels/slide2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1.jpeg"/><Relationship Id="rPictId1" Type="http://schemas.openxmlformats.org/officeDocument/2006/relationships/image" Target="../media/image52.jpeg"/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.jpeg"/><Relationship Id="rPictId1" Type="http://schemas.openxmlformats.org/officeDocument/2006/relationships/image" Target="../media/image7.jpeg"/><Relationship Id="rPictId2" Type="http://schemas.openxmlformats.org/officeDocument/2006/relationships/image" Target="../media/image8.jpeg"/><Relationship Id="rPictId3" Type="http://schemas.openxmlformats.org/officeDocument/2006/relationships/image" Target="../media/image9.jpeg"/><Relationship Id="rId1" Type="http://schemas.openxmlformats.org/officeDocument/2006/relationships/slideLayout" Target="../slideLayouts/slideLayout.xml"/></Relationships>
</file>

<file path=ppt/slides/_rels/slide3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3.jpeg"/><Relationship Id="rId1" Type="http://schemas.openxmlformats.org/officeDocument/2006/relationships/slideLayout" Target="../slideLayouts/slideLayout.xml"/></Relationships>
</file>

<file path=ppt/slides/_rels/slide3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2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LinkId0" Type="http://schemas.openxmlformats.org/officeDocument/2006/relationships/hyperlink" Target="https://www.cbr.ru/finm_infrastructure/oper/" TargetMode="External"/><Relationship Id="rLinkId1" Type="http://schemas.openxmlformats.org/officeDocument/2006/relationships/hyperlink" Target="mailto:info@nost.ru" TargetMode="External"/></Relationships>
</file>

<file path=ppt/slides/_rels/slide3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4.jpeg"/><Relationship Id="rId1" Type="http://schemas.openxmlformats.org/officeDocument/2006/relationships/slideLayout" Target="../slideLayouts/slideLayout.xml"/></Relationships>
</file>

<file path=ppt/slides/_rels/slide3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5.jpeg"/><Relationship Id="rId1" Type="http://schemas.openxmlformats.org/officeDocument/2006/relationships/slideLayout" Target="../slideLayouts/slideLayout.xml"/></Relationships>
</file>

<file path=ppt/slides/_rels/slide3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6.jpeg"/><Relationship Id="rPictId1" Type="http://schemas.openxmlformats.org/officeDocument/2006/relationships/image" Target="../media/image57.jpeg"/><Relationship Id="rId1" Type="http://schemas.openxmlformats.org/officeDocument/2006/relationships/slideLayout" Target="../slideLayouts/slideLayout.xml"/></Relationships>
</file>

<file path=ppt/slides/_rels/slide3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8.jpeg"/><Relationship Id="rId1" Type="http://schemas.openxmlformats.org/officeDocument/2006/relationships/slideLayout" Target="../slideLayouts/slideLayout.xml"/></Relationships>
</file>

<file path=ppt/slides/_rels/slide3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9.jpeg"/><Relationship Id="rId1" Type="http://schemas.openxmlformats.org/officeDocument/2006/relationships/slideLayout" Target="../slideLayouts/slideLayout.xml"/></Relationships>
</file>

<file path=ppt/slides/_rels/slide3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0.jpeg"/><Relationship Id="rPictId1" Type="http://schemas.openxmlformats.org/officeDocument/2006/relationships/image" Target="../media/image61.jpeg"/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0.jpeg"/><Relationship Id="rPictId1" Type="http://schemas.openxmlformats.org/officeDocument/2006/relationships/image" Target="../media/image11.jpeg"/><Relationship Id="rPictId2" Type="http://schemas.openxmlformats.org/officeDocument/2006/relationships/image" Target="../media/image12.jpeg"/><Relationship Id="rPictId3" Type="http://schemas.openxmlformats.org/officeDocument/2006/relationships/image" Target="../media/image13.jpeg"/><Relationship Id="rPictId4" Type="http://schemas.openxmlformats.org/officeDocument/2006/relationships/image" Target="../media/image14.jpeg"/><Relationship Id="rPictId5" Type="http://schemas.openxmlformats.org/officeDocument/2006/relationships/image" Target="../media/image15.jpeg"/><Relationship Id="rPictId6" Type="http://schemas.openxmlformats.org/officeDocument/2006/relationships/image" Target="../media/image16.jpeg"/><Relationship Id="rPictId7" Type="http://schemas.openxmlformats.org/officeDocument/2006/relationships/image" Target="../media/image17.jpeg"/><Relationship Id="rId1" Type="http://schemas.openxmlformats.org/officeDocument/2006/relationships/slideLayout" Target="../slideLayouts/slideLayout.xml"/></Relationships>
</file>

<file path=ppt/slides/_rels/slide4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2.jpeg"/><Relationship Id="rId1" Type="http://schemas.openxmlformats.org/officeDocument/2006/relationships/slideLayout" Target="../slideLayouts/slideLayout.xml"/></Relationships>
</file>

<file path=ppt/slides/_rels/slide4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3.jpeg"/><Relationship Id="rId1" Type="http://schemas.openxmlformats.org/officeDocument/2006/relationships/slideLayout" Target="../slideLayouts/slideLayout.xml"/></Relationships>
</file>

<file path=ppt/slides/_rels/slide4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4.jpeg"/><Relationship Id="rId1" Type="http://schemas.openxmlformats.org/officeDocument/2006/relationships/slideLayout" Target="../slideLayouts/slideLayout.xml"/></Relationships>
</file>

<file path=ppt/slides/_rels/slide4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5.jpeg"/><Relationship Id="rId1" Type="http://schemas.openxmlformats.org/officeDocument/2006/relationships/slideLayout" Target="../slideLayouts/slideLayout.xml"/></Relationships>
</file>

<file path=ppt/slides/_rels/slide4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6.jpeg"/><Relationship Id="rId1" Type="http://schemas.openxmlformats.org/officeDocument/2006/relationships/slideLayout" Target="../slideLayouts/slideLayout.xml"/></Relationships>
</file>

<file path=ppt/slides/_rels/slide4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7.jpeg"/><Relationship Id="rId1" Type="http://schemas.openxmlformats.org/officeDocument/2006/relationships/slideLayout" Target="../slideLayouts/slideLayout.xml"/></Relationships>
</file>

<file path=ppt/slides/_rels/slide4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8.jpeg"/><Relationship Id="rId1" Type="http://schemas.openxmlformats.org/officeDocument/2006/relationships/slideLayout" Target="../slideLayouts/slideLayout.xml"/></Relationships>
</file>

<file path=ppt/slides/_rels/slide4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9.jpeg"/><Relationship Id="rPictId1" Type="http://schemas.openxmlformats.org/officeDocument/2006/relationships/image" Target="../media/image70.jpeg"/><Relationship Id="rId1" Type="http://schemas.openxmlformats.org/officeDocument/2006/relationships/slideLayout" Target="../slideLayouts/slideLayout.xml"/></Relationships>
</file>

<file path=ppt/slides/_rels/slide4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71.jpeg"/><Relationship Id="rId1" Type="http://schemas.openxmlformats.org/officeDocument/2006/relationships/slideLayout" Target="../slideLayouts/slideLayout.xml"/></Relationships>
</file>

<file path=ppt/slides/_rels/slide49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8.jpeg"/><Relationship Id="rPictId1" Type="http://schemas.openxmlformats.org/officeDocument/2006/relationships/image" Target="../media/image19.jpeg"/><Relationship Id="rPictId2" Type="http://schemas.openxmlformats.org/officeDocument/2006/relationships/image" Target="../media/image20.jpeg"/><Relationship Id="rPictId3" Type="http://schemas.openxmlformats.org/officeDocument/2006/relationships/image" Target="../media/image21.jpeg"/><Relationship Id="rPictId4" Type="http://schemas.openxmlformats.org/officeDocument/2006/relationships/image" Target="../media/image22.jpeg"/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3.jpeg"/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4.jpeg"/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5.jpeg"/><Relationship Id="rPictId1" Type="http://schemas.openxmlformats.org/officeDocument/2006/relationships/image" Target="../media/image26.jpeg"/><Relationship Id="rId1" Type="http://schemas.openxmlformats.org/officeDocument/2006/relationships/slideLayout" Target="../slideLayouts/slideLayout.xml"/></Relationships>
</file>

<file path=ppt/slides/_rels/slide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7.jpeg"/><Relationship Id="rPictId1" Type="http://schemas.openxmlformats.org/officeDocument/2006/relationships/image" Target="../media/image28.jpeg"/><Relationship Id="rId1" Type="http://schemas.openxmlformats.org/officeDocument/2006/relationships/slideLayout" Target="../slideLayouts/slideLayout.xml"/><Relationship Id="rLinkId0" Type="http://schemas.openxmlformats.org/officeDocument/2006/relationships/hyperlink" Target="http://www.kremlin.ru/structure/additional/12" TargetMode="Externa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332232" y="0"/>
            <a:ext cx="3758184" cy="1633728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7394448" y="36576"/>
            <a:ext cx="4258056" cy="4645152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0" y="4809744"/>
            <a:ext cx="6352032" cy="1709928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1978152" y="819912"/>
            <a:ext cx="1472184" cy="2164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cap="small" sz="1700">
                <a:solidFill>
                  <a:srgbClr val="C2C2C2"/>
                </a:solidFill>
                <a:latin typeface="Arial"/>
              </a:rPr>
              <a:t>российской федерации</a:t>
            </a:r>
          </a:p>
        </p:txBody>
      </p:sp>
      <p:sp>
        <p:nvSpPr>
          <p:cNvPr id="6" name=""/>
          <p:cNvSpPr/>
          <p:nvPr/>
        </p:nvSpPr>
        <p:spPr>
          <a:xfrm>
            <a:off x="1719072" y="381000"/>
            <a:ext cx="2026920" cy="198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300">
                <a:solidFill>
                  <a:srgbClr val="C2C2C2"/>
                </a:solidFill>
                <a:latin typeface="Arial"/>
              </a:rPr>
              <a:t>МИНИСТЕРСТВО ТРУДА</a:t>
            </a:r>
          </a:p>
        </p:txBody>
      </p:sp>
      <p:sp>
        <p:nvSpPr>
          <p:cNvPr id="7" name=""/>
          <p:cNvSpPr/>
          <p:nvPr/>
        </p:nvSpPr>
        <p:spPr>
          <a:xfrm>
            <a:off x="1606296" y="576072"/>
            <a:ext cx="2255520" cy="2225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300">
                <a:solidFill>
                  <a:srgbClr val="C2C2C2"/>
                </a:solidFill>
                <a:latin typeface="Arial"/>
              </a:rPr>
              <a:t>И СОЦИАЛЬНОМ ЗАЩИТЫ</a:t>
            </a:r>
          </a:p>
        </p:txBody>
      </p:sp>
      <p:sp>
        <p:nvSpPr>
          <p:cNvPr id="9" name=""/>
          <p:cNvSpPr/>
          <p:nvPr/>
        </p:nvSpPr>
        <p:spPr>
          <a:xfrm>
            <a:off x="685800" y="2337816"/>
            <a:ext cx="6778752" cy="3840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3200">
                <a:solidFill>
                  <a:srgbClr val="70AD47"/>
                </a:solidFill>
                <a:latin typeface="Bookman Old Style"/>
              </a:rPr>
              <a:t>Антикоррупционное декларир</a:t>
            </a:r>
          </a:p>
        </p:txBody>
      </p:sp>
      <p:sp>
        <p:nvSpPr>
          <p:cNvPr id="10" name=""/>
          <p:cNvSpPr/>
          <p:nvPr/>
        </p:nvSpPr>
        <p:spPr>
          <a:xfrm>
            <a:off x="667512" y="2721864"/>
            <a:ext cx="6723888" cy="865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2000"/>
              </a:lnSpc>
            </a:pPr>
            <a:r>
              <a:rPr lang="ru" b="1" sz="3200">
                <a:solidFill>
                  <a:srgbClr val="70AD47"/>
                </a:solidFill>
                <a:latin typeface="Bookman Old Style"/>
              </a:rPr>
              <a:t>Методические рекомеида Минтруда России</a:t>
            </a:r>
          </a:p>
        </p:txBody>
      </p:sp>
      <p:sp>
        <p:nvSpPr>
          <p:cNvPr id="11" name=""/>
          <p:cNvSpPr/>
          <p:nvPr/>
        </p:nvSpPr>
        <p:spPr>
          <a:xfrm>
            <a:off x="633984" y="5928360"/>
            <a:ext cx="1725168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r" indent="0">
              <a:lnSpc>
                <a:spcPct val="106000"/>
              </a:lnSpc>
            </a:pPr>
            <a:r>
              <a:rPr lang="ru" b="1" sz="1900">
                <a:solidFill>
                  <a:srgbClr val="404040"/>
                </a:solidFill>
                <a:latin typeface="Times New Roman"/>
              </a:rPr>
              <a:t>Москва</a:t>
            </a:r>
            <a:r>
              <a:rPr lang="ru" b="1" sz="1900">
                <a:solidFill>
                  <a:srgbClr val="536F41"/>
                </a:solidFill>
                <a:latin typeface="Times New Roman"/>
              </a:rPr>
              <a:t>/</a:t>
            </a:r>
            <a:r>
              <a:rPr lang="ru" b="1" baseline="30000" sz="1900">
                <a:solidFill>
                  <a:srgbClr val="536F41"/>
                </a:solidFill>
                <a:latin typeface="Times New Roman"/>
              </a:rPr>
              <a:t>4</a:t>
            </a:r>
            <a:r>
              <a:rPr lang="ru" b="1" sz="1900">
                <a:solidFill>
                  <a:srgbClr val="536F41"/>
                </a:solidFill>
                <a:latin typeface="Times New Roman"/>
              </a:rPr>
              <a:t>^ </a:t>
            </a:r>
            <a:r>
              <a:rPr lang="ru" b="1" sz="1900">
                <a:solidFill>
                  <a:srgbClr val="404040"/>
                </a:solidFill>
                <a:latin typeface="Times New Roman"/>
              </a:rPr>
              <a:t>Февраль 2022 г.</a:t>
            </a:r>
          </a:p>
        </p:txBody>
      </p:sp>
      <p:sp>
        <p:nvSpPr>
          <p:cNvPr id="12" name=""/>
          <p:cNvSpPr/>
          <p:nvPr/>
        </p:nvSpPr>
        <p:spPr>
          <a:xfrm>
            <a:off x="6943344" y="5291328"/>
            <a:ext cx="5020056" cy="11765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b="1" sz="2000">
                <a:solidFill>
                  <a:srgbClr val="404040"/>
                </a:solidFill>
                <a:latin typeface="Times New Roman"/>
              </a:rPr>
              <a:t>Департамент проектной деятельности и государственной политики в сфере государственной и муниципальной службы Минтруда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676656" y="2468880"/>
            <a:ext cx="722376" cy="1441704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3822192" y="2450592"/>
            <a:ext cx="1069848" cy="1478280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7315200" y="2468880"/>
            <a:ext cx="1069848" cy="1441704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10808208" y="2468880"/>
            <a:ext cx="719328" cy="1426464"/>
          </a:xfrm>
          <a:prstGeom prst="rect">
            <a:avLst/>
          </a:prstGeom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PictId5"/>
          <a:stretch>
            <a:fillRect/>
          </a:stretch>
        </p:blipFill>
        <p:spPr>
          <a:xfrm>
            <a:off x="673608" y="4696968"/>
            <a:ext cx="725424" cy="1441704"/>
          </a:xfrm>
          <a:prstGeom prst="rect">
            <a:avLst/>
          </a:prstGeom>
        </p:spPr>
      </p:pic>
      <p:pic>
        <p:nvPicPr>
          <p:cNvPr id="8" name=""/>
          <p:cNvPicPr>
            <a:picLocks noChangeAspect="1"/>
          </p:cNvPicPr>
          <p:nvPr/>
        </p:nvPicPr>
        <p:blipFill>
          <a:blip r:embed="rPictId6"/>
          <a:stretch>
            <a:fillRect/>
          </a:stretch>
        </p:blipFill>
        <p:spPr>
          <a:xfrm>
            <a:off x="3819144" y="4696968"/>
            <a:ext cx="1072896" cy="1441704"/>
          </a:xfrm>
          <a:prstGeom prst="rect">
            <a:avLst/>
          </a:prstGeom>
        </p:spPr>
      </p:pic>
      <p:pic>
        <p:nvPicPr>
          <p:cNvPr id="9" name=""/>
          <p:cNvPicPr>
            <a:picLocks noChangeAspect="1"/>
          </p:cNvPicPr>
          <p:nvPr/>
        </p:nvPicPr>
        <p:blipFill>
          <a:blip r:embed="rPictId7"/>
          <a:stretch>
            <a:fillRect/>
          </a:stretch>
        </p:blipFill>
        <p:spPr>
          <a:xfrm>
            <a:off x="7312152" y="4678680"/>
            <a:ext cx="1072896" cy="1478280"/>
          </a:xfrm>
          <a:prstGeom prst="rect">
            <a:avLst/>
          </a:prstGeom>
        </p:spPr>
      </p:pic>
      <p:pic>
        <p:nvPicPr>
          <p:cNvPr id="10" name=""/>
          <p:cNvPicPr>
            <a:picLocks noChangeAspect="1"/>
          </p:cNvPicPr>
          <p:nvPr/>
        </p:nvPicPr>
        <p:blipFill>
          <a:blip r:embed="rPictId8"/>
          <a:stretch>
            <a:fillRect/>
          </a:stretch>
        </p:blipFill>
        <p:spPr>
          <a:xfrm>
            <a:off x="10808208" y="4678680"/>
            <a:ext cx="737616" cy="1478280"/>
          </a:xfrm>
          <a:prstGeom prst="rect">
            <a:avLst/>
          </a:prstGeom>
        </p:spPr>
      </p:pic>
      <p:sp>
        <p:nvSpPr>
          <p:cNvPr id="11" name=""/>
          <p:cNvSpPr/>
          <p:nvPr/>
        </p:nvSpPr>
        <p:spPr>
          <a:xfrm>
            <a:off x="11341608" y="45720"/>
            <a:ext cx="35966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10</a:t>
            </a:r>
          </a:p>
        </p:txBody>
      </p:sp>
      <p:sp>
        <p:nvSpPr>
          <p:cNvPr id="12" name=""/>
          <p:cNvSpPr/>
          <p:nvPr/>
        </p:nvSpPr>
        <p:spPr>
          <a:xfrm>
            <a:off x="4715256" y="911352"/>
            <a:ext cx="3413760" cy="2834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Консультативная помощь</a:t>
            </a:r>
          </a:p>
        </p:txBody>
      </p:sp>
      <p:sp>
        <p:nvSpPr>
          <p:cNvPr id="13" name=""/>
          <p:cNvSpPr/>
          <p:nvPr/>
        </p:nvSpPr>
        <p:spPr>
          <a:xfrm>
            <a:off x="1258824" y="1978152"/>
            <a:ext cx="9576816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4" name=""/>
          <p:cNvSpPr/>
          <p:nvPr/>
        </p:nvSpPr>
        <p:spPr>
          <a:xfrm>
            <a:off x="1859280" y="2871216"/>
            <a:ext cx="1533144" cy="652272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8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</a:t>
            </a:r>
          </a:p>
        </p:txBody>
      </p:sp>
      <p:sp>
        <p:nvSpPr>
          <p:cNvPr id="15" name=""/>
          <p:cNvSpPr/>
          <p:nvPr/>
        </p:nvSpPr>
        <p:spPr>
          <a:xfrm>
            <a:off x="5059680" y="2746248"/>
            <a:ext cx="2106168" cy="890016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подразделение ТО и подведомственной организации - в а\к подразделения ЦА</a:t>
            </a:r>
          </a:p>
        </p:txBody>
      </p:sp>
      <p:sp>
        <p:nvSpPr>
          <p:cNvPr id="16" name=""/>
          <p:cNvSpPr/>
          <p:nvPr/>
        </p:nvSpPr>
        <p:spPr>
          <a:xfrm>
            <a:off x="8549640" y="2968752"/>
            <a:ext cx="2130552" cy="44196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8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подразделения ЦА -в Минтруд России</a:t>
            </a:r>
          </a:p>
        </p:txBody>
      </p:sp>
      <p:sp>
        <p:nvSpPr>
          <p:cNvPr id="17" name=""/>
          <p:cNvSpPr/>
          <p:nvPr/>
        </p:nvSpPr>
        <p:spPr>
          <a:xfrm>
            <a:off x="1258824" y="4221480"/>
            <a:ext cx="8211312" cy="2316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18" name=""/>
          <p:cNvSpPr/>
          <p:nvPr/>
        </p:nvSpPr>
        <p:spPr>
          <a:xfrm>
            <a:off x="1645920" y="5099304"/>
            <a:ext cx="1959864" cy="65532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Физические лица обращаются в а\к подразделение органа</a:t>
            </a:r>
          </a:p>
        </p:txBody>
      </p:sp>
      <p:sp>
        <p:nvSpPr>
          <p:cNvPr id="19" name=""/>
          <p:cNvSpPr/>
          <p:nvPr/>
        </p:nvSpPr>
        <p:spPr>
          <a:xfrm>
            <a:off x="5017008" y="4864608"/>
            <a:ext cx="2203704" cy="1112520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подразделение регионального (муниципального) органа - в а\к орган субъекта Российской Федерации</a:t>
            </a:r>
          </a:p>
        </p:txBody>
      </p:sp>
      <p:sp>
        <p:nvSpPr>
          <p:cNvPr id="20" name=""/>
          <p:cNvSpPr/>
          <p:nvPr/>
        </p:nvSpPr>
        <p:spPr>
          <a:xfrm>
            <a:off x="8537448" y="5087112"/>
            <a:ext cx="2173224" cy="667512"/>
          </a:xfrm>
          <a:prstGeom prst="rect">
            <a:avLst/>
          </a:prstGeom>
          <a:solidFill>
            <a:srgbClr val="5A9BD5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9000"/>
              </a:lnSpc>
            </a:pPr>
            <a:r>
              <a:rPr lang="ru" sz="1600">
                <a:solidFill>
                  <a:srgbClr val="FFFFFF"/>
                </a:solidFill>
                <a:latin typeface="Calibri"/>
              </a:rPr>
              <a:t>А\к орган субъекта Российской Федерации -в Минтруд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41608" y="48768"/>
            <a:ext cx="353568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11</a:t>
            </a:r>
          </a:p>
        </p:txBody>
      </p:sp>
      <p:sp>
        <p:nvSpPr>
          <p:cNvPr id="3" name=""/>
          <p:cNvSpPr/>
          <p:nvPr/>
        </p:nvSpPr>
        <p:spPr>
          <a:xfrm>
            <a:off x="4398264" y="893064"/>
            <a:ext cx="403555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>
              <a:spcBef>
                <a:spcPts val="2520"/>
              </a:spcBef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</a:p>
        </p:txBody>
      </p:sp>
      <p:sp>
        <p:nvSpPr>
          <p:cNvPr id="4" name=""/>
          <p:cNvSpPr/>
          <p:nvPr/>
        </p:nvSpPr>
        <p:spPr>
          <a:xfrm>
            <a:off x="438912" y="1676400"/>
            <a:ext cx="11222736" cy="45537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Сроки декларационной кампании 2022 года: 1 (30) апреля 2022 года соответственно;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настоящее время решения о переносе не принимались;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Учитывать эпидемиологическую ситуацию при организации декларационной кампании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Нахождение лица на длительном лечении не освобождает от обязанности представить декларации. В этой связи если декларационная кампания закончилась, лицо прошло лечение, ему необходимо в разумные сроки исполнить обязанность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Юридически значимым для декларационной кампании 2022 года является перечень должностей, имеющий силу по состоянию на 31 декабря 2021 г.;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Порядок представления справки утверждается НПА;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Представление справки в электронном виде по общему правилу не предусмотрено, главное, чтобы справка имела юридическую силу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4656" y="33528"/>
            <a:ext cx="356616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12</a:t>
            </a:r>
          </a:p>
        </p:txBody>
      </p:sp>
      <p:sp>
        <p:nvSpPr>
          <p:cNvPr id="4" name="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"/>
          <p:cNvSpPr/>
          <p:nvPr/>
        </p:nvSpPr>
        <p:spPr>
          <a:xfrm>
            <a:off x="521208" y="2947416"/>
            <a:ext cx="487680" cy="20208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/>
            <a:r>
              <a:rPr lang="ru" sz="3400">
                <a:solidFill>
                  <a:srgbClr val="BF0000"/>
                </a:solidFill>
                <a:latin typeface="Arial"/>
              </a:rPr>
              <a:t>О</a:t>
            </a:r>
          </a:p>
          <a:p>
            <a:pPr algn="just" indent="0"/>
            <a:r>
              <a:rPr lang="ru" sz="3400">
                <a:solidFill>
                  <a:srgbClr val="BF0000"/>
                </a:solidFill>
                <a:latin typeface="Arial"/>
              </a:rPr>
              <a:t>О</a:t>
            </a:r>
          </a:p>
        </p:txBody>
      </p:sp>
      <p:sp>
        <p:nvSpPr>
          <p:cNvPr id="6" name=""/>
          <p:cNvSpPr/>
          <p:nvPr/>
        </p:nvSpPr>
        <p:spPr>
          <a:xfrm>
            <a:off x="1359408" y="1761744"/>
            <a:ext cx="9634728" cy="31760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печати справок используется лазерный принтер, обеспечивающий качественную печать</a:t>
            </a:r>
          </a:p>
          <a:p>
            <a:pPr indent="0"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допускаются дефекты печати в виде полос, пятен (при дефектах барабана или картриджа принтера)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допускается наличие подписи и пометок на линейных и двумерных штрих-кодах (подпись на справке может быть поставлена в правом нижнем углу всех страниц, кроме последней: на последней странице подпись ставится в специально отведенном месте)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допускаются рукописные правки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0" y="0"/>
            <a:ext cx="755904" cy="71018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4656" y="33528"/>
            <a:ext cx="353568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13</a:t>
            </a:r>
          </a:p>
        </p:txBody>
      </p:sp>
      <p:sp>
        <p:nvSpPr>
          <p:cNvPr id="4" name="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"/>
          <p:cNvSpPr/>
          <p:nvPr/>
        </p:nvSpPr>
        <p:spPr>
          <a:xfrm>
            <a:off x="1359408" y="2023872"/>
            <a:ext cx="10116312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</a:p>
        </p:txBody>
      </p:sp>
      <p:sp>
        <p:nvSpPr>
          <p:cNvPr id="6" name=""/>
          <p:cNvSpPr/>
          <p:nvPr/>
        </p:nvSpPr>
        <p:spPr>
          <a:xfrm>
            <a:off x="1371600" y="2993136"/>
            <a:ext cx="6516624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Справки не рекомендуется прошивать и фиксировать скрепкой</a:t>
            </a:r>
          </a:p>
        </p:txBody>
      </p:sp>
      <p:sp>
        <p:nvSpPr>
          <p:cNvPr id="7" name=""/>
          <p:cNvSpPr/>
          <p:nvPr/>
        </p:nvSpPr>
        <p:spPr>
          <a:xfrm>
            <a:off x="1380744" y="3709416"/>
            <a:ext cx="826312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Рекомендуется обеспечить печать справки и ее заверение в течение одного дня</a:t>
            </a:r>
          </a:p>
        </p:txBody>
      </p:sp>
      <p:sp>
        <p:nvSpPr>
          <p:cNvPr id="8" name=""/>
          <p:cNvSpPr/>
          <p:nvPr/>
        </p:nvSpPr>
        <p:spPr>
          <a:xfrm>
            <a:off x="1377696" y="4392168"/>
            <a:ext cx="1024737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рекомендуется осуществлять подмену листов справки, листами, напечатанными в иной момент времени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4656" y="36576"/>
            <a:ext cx="362712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14</a:t>
            </a:r>
          </a:p>
        </p:txBody>
      </p:sp>
      <p:sp>
        <p:nvSpPr>
          <p:cNvPr id="4" name=""/>
          <p:cNvSpPr/>
          <p:nvPr/>
        </p:nvSpPr>
        <p:spPr>
          <a:xfrm>
            <a:off x="4267200" y="886968"/>
            <a:ext cx="365150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Работа с СПО «Справки БК»</a:t>
            </a:r>
          </a:p>
        </p:txBody>
      </p:sp>
      <p:sp>
        <p:nvSpPr>
          <p:cNvPr id="5" name=""/>
          <p:cNvSpPr/>
          <p:nvPr/>
        </p:nvSpPr>
        <p:spPr>
          <a:xfrm>
            <a:off x="451104" y="2002536"/>
            <a:ext cx="10503408" cy="7833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рекомендуем печатать справку на листах формата А5, а также использовать двустороннюю печать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СПО «Справки БК» разработано ФСО России, а не Минтрудом России</a:t>
            </a:r>
          </a:p>
        </p:txBody>
      </p:sp>
      <p:sp>
        <p:nvSpPr>
          <p:cNvPr id="6" name=""/>
          <p:cNvSpPr/>
          <p:nvPr/>
        </p:nvSpPr>
        <p:spPr>
          <a:xfrm>
            <a:off x="438912" y="3185160"/>
            <a:ext cx="10603992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Невозможность подать справку ситуативна и достаточно вариативна, брачный договор не является уважительной и объективной причиной; согласие на обработку персональных данных не требуется; 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7" name=""/>
          <p:cNvSpPr/>
          <p:nvPr/>
        </p:nvSpPr>
        <p:spPr>
          <a:xfrm>
            <a:off x="448056" y="4660392"/>
            <a:ext cx="9701784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Заявление о невозможности подкрепляются подтверждающими документами, общие фразы: «не общаемся», «не поддерживаем контакт» должны оцениваться критически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44656" y="36576"/>
            <a:ext cx="350520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15</a:t>
            </a:r>
          </a:p>
        </p:txBody>
      </p:sp>
      <p:sp>
        <p:nvSpPr>
          <p:cNvPr id="3" name=""/>
          <p:cNvSpPr/>
          <p:nvPr/>
        </p:nvSpPr>
        <p:spPr>
          <a:xfrm>
            <a:off x="188976" y="313944"/>
            <a:ext cx="8817864" cy="8747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420"/>
              </a:spcAft>
            </a:pPr>
            <a:r>
              <a:rPr lang="ru" sz="3400">
                <a:solidFill>
                  <a:srgbClr val="68ADB1"/>
                </a:solidFill>
                <a:latin typeface="Arial"/>
              </a:rPr>
              <a:t>9</a:t>
            </a:r>
          </a:p>
          <a:p>
            <a:pPr marL="2933768" indent="0"/>
            <a:r>
              <a:rPr lang="ru" b="1" sz="2400">
                <a:solidFill>
                  <a:srgbClr val="70AD47"/>
                </a:solidFill>
                <a:latin typeface="Calibri"/>
              </a:rPr>
              <a:t>Общие вопросы по представлению справки</a:t>
            </a:r>
          </a:p>
        </p:txBody>
      </p:sp>
      <p:sp>
        <p:nvSpPr>
          <p:cNvPr id="4" name=""/>
          <p:cNvSpPr/>
          <p:nvPr/>
        </p:nvSpPr>
        <p:spPr>
          <a:xfrm>
            <a:off x="441960" y="1539240"/>
            <a:ext cx="11213592" cy="5050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Справка распечатывается, подписывается и включается в личное дело (при наличии); представление </a:t>
            </a:r>
            <a:r>
              <a:rPr lang="en-US" sz="1900">
                <a:solidFill>
                  <a:srgbClr val="2E75B6"/>
                </a:solidFill>
                <a:latin typeface="Calibri"/>
              </a:rPr>
              <a:t>.XSB </a:t>
            </a:r>
            <a:r>
              <a:rPr lang="ru" sz="1900">
                <a:solidFill>
                  <a:srgbClr val="2E75B6"/>
                </a:solidFill>
                <a:latin typeface="Calibri"/>
              </a:rPr>
              <a:t>файла не отменяет необходимость представить справку в бумажном варианте (необходимо предусмотреть соответствующие положения в порядке представления справки)</a:t>
            </a:r>
          </a:p>
          <a:p>
            <a:pPr indent="29210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 общему правилу, справка подается один раз; уточненная справка также подается один раз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Уточненная справка подается в течение месяца со дня окончания декларационной кампании: подать уточненную справку в период декларационной кампании нельзя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Представление уточненных сведений предусматривает повторное представление только справки, в которой не отражены или не полностью отражены какие-либо сведения либо имеются ошибки</a:t>
            </a:r>
          </a:p>
          <a:p>
            <a:pPr indent="0">
              <a:lnSpc>
                <a:spcPct val="97000"/>
              </a:lnSpc>
              <a:spcAft>
                <a:spcPts val="8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Обязательные для приложения к справке документы предусмотрены для разделов 2 и 4, все остальное -факультативно и по желанию декларанта; все приложения приобщаются к справке</a:t>
            </a:r>
          </a:p>
          <a:p>
            <a:pPr indent="29210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приеме справки необходимо оценивать ее форму: сдана ли с использованием СПО версии от 2.5.0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Сведения, представленные в период декларационной кампании служащим (работником), уволившимся до наступления срока размещения таких сведений, не подлежат опубликованию на официальном сайте в информационно-телекоммуникационной сети "Интернет"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4656" y="33528"/>
            <a:ext cx="359664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16</a:t>
            </a:r>
          </a:p>
        </p:txBody>
      </p:sp>
      <p:sp>
        <p:nvSpPr>
          <p:cNvPr id="4" name=""/>
          <p:cNvSpPr/>
          <p:nvPr/>
        </p:nvSpPr>
        <p:spPr>
          <a:xfrm>
            <a:off x="4197096" y="886968"/>
            <a:ext cx="3767328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Титульный лист декларации</a:t>
            </a:r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582168" y="1801368"/>
          <a:ext cx="10564368" cy="1508760"/>
        </p:xfrm>
        <a:graphic>
          <a:graphicData uri="http://schemas.openxmlformats.org/drawingml/2006/table">
            <a:tbl>
              <a:tblPr/>
              <a:tblGrid>
                <a:gridCol w="880872"/>
                <a:gridCol w="9683496"/>
              </a:tblGrid>
              <a:tr h="710184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44450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СНИЛС с ноября 2013 года присваивается новорожденным в беззаявительном порядке</a:t>
                      </a:r>
                    </a:p>
                  </a:txBody>
                  <a:tcPr marL="0" marR="0" marT="0" marB="0" anchor="ctr"/>
                </a:tc>
              </a:tr>
              <a:tr h="798576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marL="408500"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«Титульной» является должность, при замещении которой возлагается обязанность представить декларацию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"/>
          <p:cNvSpPr/>
          <p:nvPr/>
        </p:nvSpPr>
        <p:spPr>
          <a:xfrm>
            <a:off x="576072" y="3813048"/>
            <a:ext cx="1075029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«Самозанятый» это обыденное понимание; по факту это применение специального налогового режима «Налог на профессиональный доход»</a:t>
            </a:r>
          </a:p>
        </p:txBody>
      </p:sp>
      <p:sp>
        <p:nvSpPr>
          <p:cNvPr id="7" name=""/>
          <p:cNvSpPr/>
          <p:nvPr/>
        </p:nvSpPr>
        <p:spPr>
          <a:xfrm>
            <a:off x="563880" y="4992624"/>
            <a:ext cx="1122273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33528"/>
            <a:ext cx="716280" cy="64617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1608" y="48768"/>
            <a:ext cx="359664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17</a:t>
            </a:r>
          </a:p>
        </p:txBody>
      </p:sp>
      <p:sp>
        <p:nvSpPr>
          <p:cNvPr id="4" name=""/>
          <p:cNvSpPr/>
          <p:nvPr/>
        </p:nvSpPr>
        <p:spPr>
          <a:xfrm>
            <a:off x="1496568" y="893064"/>
            <a:ext cx="9177528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</a:t>
            </a:r>
          </a:p>
        </p:txBody>
      </p:sp>
      <p:sp>
        <p:nvSpPr>
          <p:cNvPr id="5" name=""/>
          <p:cNvSpPr/>
          <p:nvPr/>
        </p:nvSpPr>
        <p:spPr>
          <a:xfrm>
            <a:off x="454152" y="1691640"/>
            <a:ext cx="10573512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Необходимо самостоятельно ознакомиться с Федеральным законом от 2 августа 2019 г. № 259-ФЗ и Федеральным законом от 31 июля 2020 г. № 259-ФЗ</a:t>
            </a:r>
          </a:p>
        </p:txBody>
      </p:sp>
      <p:sp>
        <p:nvSpPr>
          <p:cNvPr id="6" name=""/>
          <p:cNvSpPr/>
          <p:nvPr/>
        </p:nvSpPr>
        <p:spPr>
          <a:xfrm>
            <a:off x="454152" y="2624328"/>
            <a:ext cx="11015472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(«кешбэк сервис»)</a:t>
            </a:r>
          </a:p>
        </p:txBody>
      </p:sp>
      <p:sp>
        <p:nvSpPr>
          <p:cNvPr id="7" name=""/>
          <p:cNvSpPr/>
          <p:nvPr/>
        </p:nvSpPr>
        <p:spPr>
          <a:xfrm>
            <a:off x="463296" y="3816096"/>
            <a:ext cx="10390632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Цифровые финансовые активы, утилитарные цифровые права и цифровая валюта с неоднородными признаками отражаются отдельными позициями</a:t>
            </a:r>
          </a:p>
        </p:txBody>
      </p:sp>
      <p:sp>
        <p:nvSpPr>
          <p:cNvPr id="8" name=""/>
          <p:cNvSpPr/>
          <p:nvPr/>
        </p:nvSpPr>
        <p:spPr>
          <a:xfrm>
            <a:off x="448056" y="4721352"/>
            <a:ext cx="10399776" cy="8138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Уведомления подавались в применимых ситуациях до 30 июня 2021 года включительно;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 1 июля 2021 года вступили в силу изменения в форму справки и подготовлена обновленная версия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СПО «Справки БК» </a:t>
            </a:r>
            <a:r>
              <a:rPr lang="en-US" sz="1900">
                <a:solidFill>
                  <a:srgbClr val="4472C4"/>
                </a:solidFill>
                <a:latin typeface="Calibri"/>
              </a:rPr>
              <a:t>(</a:t>
            </a:r>
            <a:r>
              <a:rPr lang="en-US" u="sng" sz="1900">
                <a:solidFill>
                  <a:srgbClr val="0563C1"/>
                </a:solidFill>
                <a:latin typeface="Calibri"/>
                <a:hlinkClick r:id="rLinkId0"/>
              </a:rPr>
              <a:t>http://www.kremlin.ru/structure/additional/12</a:t>
            </a:r>
            <a:r>
              <a:rPr lang="en-US" sz="1900">
                <a:solidFill>
                  <a:srgbClr val="4472C4"/>
                </a:solidFill>
                <a:latin typeface="Calibri"/>
              </a:rPr>
              <a:t>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2392680" y="1386840"/>
          <a:ext cx="7351776" cy="5334000"/>
        </p:xfrm>
        <a:graphic>
          <a:graphicData uri="http://schemas.openxmlformats.org/drawingml/2006/table">
            <a:tbl>
              <a:tblPr/>
              <a:tblGrid>
                <a:gridCol w="533400"/>
                <a:gridCol w="5346192"/>
                <a:gridCol w="1472184"/>
              </a:tblGrid>
              <a:tr h="606552"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4E4247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Вид дохода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Величина дохода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 anchor="ctr"/>
                </a:tc>
              </a:tr>
              <a:tr h="384048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i="1" sz="2400">
                          <a:solidFill>
                            <a:srgbClr val="2B1C32"/>
                          </a:solidFill>
                          <a:latin typeface="Calibri"/>
                        </a:rPr>
                        <a:t>ъ</a:t>
                      </a:r>
                    </a:p>
                  </a:txBody>
                  <a:tcPr marL="0" marR="0" marT="0" marB="0" anchor="ctr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по основному месту работы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педагогической и научной деятельности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indent="215900"/>
                      <a:r>
                        <a:rPr lang="ru" i="1" sz="1200">
                          <a:solidFill>
                            <a:srgbClr val="2B1C32"/>
                          </a:solidFill>
                          <a:latin typeface="Tahoma"/>
                        </a:rPr>
                        <a:t>Ъ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иной творческой деятельности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вкладов </a:t>
                      </a:r>
                      <a:r>
                        <a:rPr lang="ru" sz="1200">
                          <a:latin typeface="Tahoma"/>
                        </a:rPr>
                        <a:t>в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банках </a:t>
                      </a:r>
                      <a:r>
                        <a:rPr lang="ru" sz="1200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иных кредитных организациях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  <a:tr h="661416">
                <a:tc>
                  <a:txBody>
                    <a:bodyPr lIns="0" tIns="0" rIns="0" bIns="0">
                      <a:noAutofit/>
                    </a:bodyPr>
                    <a:p>
                      <a:pPr indent="21590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5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3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 от ценных бумаг и долей участия </a:t>
                      </a:r>
                      <a:r>
                        <a:rPr lang="ru" sz="1200">
                          <a:latin typeface="Tahoma"/>
                        </a:rPr>
                        <a:t>в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коммерческих организациях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200"/>
                    </a:p>
                  </a:txBody>
                  <a:tcPr marL="0" marR="0" marT="0" marB="0"/>
                </a:tc>
              </a:tr>
              <a:tr h="1618488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49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6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latin typeface="Tahoma"/>
                        </a:rPr>
                        <a:t>Иные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доходы (указать вид дохода):</a:t>
                      </a:r>
                    </a:p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1)</a:t>
                      </a:r>
                    </a:p>
                    <a:p>
                      <a:pPr indent="0">
                        <a:spcAft>
                          <a:spcPts val="1190"/>
                        </a:spcAft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2)</a:t>
                      </a:r>
                    </a:p>
                    <a:p>
                      <a:pPr indent="0"/>
                      <a:r>
                        <a:rPr lang="ru" sz="1200">
                          <a:latin typeface="Tahoma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7700"/>
                    </a:p>
                  </a:txBody>
                  <a:tcPr marL="0" marR="0" marT="0" marB="0"/>
                </a:tc>
              </a:tr>
              <a:tr h="41757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Итого доход за отчетный период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0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3636264" y="4419600"/>
            <a:ext cx="381000" cy="74371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44656" y="33528"/>
            <a:ext cx="356616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2800">
                <a:solidFill>
                  <a:srgbClr val="A9D18E"/>
                </a:solidFill>
                <a:latin typeface="Calibri"/>
              </a:rPr>
              <a:t>19</a:t>
            </a:r>
          </a:p>
        </p:txBody>
      </p:sp>
      <p:sp>
        <p:nvSpPr>
          <p:cNvPr id="4" name="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"/>
          <p:cNvSpPr/>
          <p:nvPr/>
        </p:nvSpPr>
        <p:spPr>
          <a:xfrm>
            <a:off x="457200" y="1700784"/>
            <a:ext cx="9860280" cy="5181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Понятие «доход» в антикоррупционном законодательстве не тождественно понятию «доход» в налоговом законодательстве</a:t>
            </a:r>
          </a:p>
        </p:txBody>
      </p:sp>
      <p:sp>
        <p:nvSpPr>
          <p:cNvPr id="6" name=""/>
          <p:cNvSpPr/>
          <p:nvPr/>
        </p:nvSpPr>
        <p:spPr>
          <a:xfrm>
            <a:off x="640080" y="2615184"/>
            <a:ext cx="2898648" cy="52120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6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Доходы, предусмотренные строками 1-5</a:t>
            </a:r>
          </a:p>
        </p:txBody>
      </p:sp>
      <p:sp>
        <p:nvSpPr>
          <p:cNvPr id="7" name=""/>
          <p:cNvSpPr/>
          <p:nvPr/>
        </p:nvSpPr>
        <p:spPr>
          <a:xfrm>
            <a:off x="4300728" y="2602992"/>
            <a:ext cx="6961632" cy="1414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ФНС России, ПФР России, Банк России, организации (физические лица), которые выплачивают денежные средства декларанту</a:t>
            </a:r>
          </a:p>
          <a:p>
            <a:pPr marL="975428" indent="0">
              <a:lnSpc>
                <a:spcPct val="97000"/>
              </a:lnSpc>
            </a:pPr>
            <a:r>
              <a:rPr lang="ru" b="1" sz="1400">
                <a:solidFill>
                  <a:srgbClr val="2E75B6"/>
                </a:solidFill>
                <a:latin typeface="Calibri"/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</a:t>
            </a:r>
          </a:p>
        </p:txBody>
      </p:sp>
      <p:sp>
        <p:nvSpPr>
          <p:cNvPr id="8" name=""/>
          <p:cNvSpPr/>
          <p:nvPr/>
        </p:nvSpPr>
        <p:spPr>
          <a:xfrm>
            <a:off x="1371600" y="4678680"/>
            <a:ext cx="1444752" cy="22860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1900">
                <a:solidFill>
                  <a:srgbClr val="FFFFFF"/>
                </a:solidFill>
                <a:latin typeface="Calibri"/>
              </a:rPr>
              <a:t>Иные доходы</a:t>
            </a:r>
          </a:p>
        </p:txBody>
      </p:sp>
      <p:sp>
        <p:nvSpPr>
          <p:cNvPr id="9" name=""/>
          <p:cNvSpPr/>
          <p:nvPr/>
        </p:nvSpPr>
        <p:spPr>
          <a:xfrm>
            <a:off x="4309872" y="4693920"/>
            <a:ext cx="3831336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От физических или юридических лиц</a:t>
            </a:r>
          </a:p>
        </p:txBody>
      </p:sp>
      <p:sp>
        <p:nvSpPr>
          <p:cNvPr id="10" name=""/>
          <p:cNvSpPr/>
          <p:nvPr/>
        </p:nvSpPr>
        <p:spPr>
          <a:xfrm>
            <a:off x="5312664" y="5327904"/>
            <a:ext cx="5266944" cy="4084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400">
                <a:solidFill>
                  <a:srgbClr val="4472C4"/>
                </a:solidFill>
                <a:latin typeface="Calibri"/>
              </a:rPr>
              <a:t>Некоторые доходы могут не облагаются налогом или лицо обязано самостоятельно уплатить налог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384048" y="2496312"/>
            <a:ext cx="3255264" cy="3304032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512296" y="45720"/>
            <a:ext cx="185928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</a:t>
            </a:r>
          </a:p>
        </p:txBody>
      </p:sp>
      <p:sp>
        <p:nvSpPr>
          <p:cNvPr id="5" name=""/>
          <p:cNvSpPr/>
          <p:nvPr/>
        </p:nvSpPr>
        <p:spPr>
          <a:xfrm>
            <a:off x="5029200" y="947928"/>
            <a:ext cx="3374136" cy="649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25400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Полномочия Минтруда России и антикоррупционные требования</a:t>
            </a:r>
          </a:p>
        </p:txBody>
      </p:sp>
      <p:sp>
        <p:nvSpPr>
          <p:cNvPr id="6" name=""/>
          <p:cNvSpPr/>
          <p:nvPr/>
        </p:nvSpPr>
        <p:spPr>
          <a:xfrm>
            <a:off x="4367784" y="2682240"/>
            <a:ext cx="63093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5400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7" name=""/>
          <p:cNvSpPr/>
          <p:nvPr/>
        </p:nvSpPr>
        <p:spPr>
          <a:xfrm>
            <a:off x="5650992" y="2575560"/>
            <a:ext cx="5727192" cy="8199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Оказание консультативной и методической помощи в реализации требований антикоррупционного законодательства</a:t>
            </a:r>
          </a:p>
        </p:txBody>
      </p:sp>
      <p:sp>
        <p:nvSpPr>
          <p:cNvPr id="8" name=""/>
          <p:cNvSpPr/>
          <p:nvPr/>
        </p:nvSpPr>
        <p:spPr>
          <a:xfrm>
            <a:off x="5660136" y="3874008"/>
            <a:ext cx="5602224" cy="521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Издание инструктивно-методических материалов по вопросам противодействия коррупции</a:t>
            </a:r>
          </a:p>
        </p:txBody>
      </p:sp>
      <p:sp>
        <p:nvSpPr>
          <p:cNvPr id="9" name=""/>
          <p:cNvSpPr/>
          <p:nvPr/>
        </p:nvSpPr>
        <p:spPr>
          <a:xfrm>
            <a:off x="4337304" y="5017008"/>
            <a:ext cx="661416" cy="5455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5400">
                <a:solidFill>
                  <a:srgbClr val="FFC000"/>
                </a:solidFill>
                <a:latin typeface="Arial Black"/>
              </a:rPr>
              <a:t>3.</a:t>
            </a:r>
          </a:p>
        </p:txBody>
      </p:sp>
      <p:sp>
        <p:nvSpPr>
          <p:cNvPr id="10" name=""/>
          <p:cNvSpPr/>
          <p:nvPr/>
        </p:nvSpPr>
        <p:spPr>
          <a:xfrm>
            <a:off x="5654040" y="4913376"/>
            <a:ext cx="5199888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6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Консультативно-методическое обеспечение мер, направленных на предупреждение коррупции в организациях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304288" y="1743456"/>
            <a:ext cx="332232" cy="637032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20</a:t>
            </a:r>
          </a:p>
        </p:txBody>
      </p:sp>
      <p:sp>
        <p:nvSpPr>
          <p:cNvPr id="5" name="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6" name=""/>
          <p:cNvSpPr/>
          <p:nvPr/>
        </p:nvSpPr>
        <p:spPr>
          <a:xfrm>
            <a:off x="1048512" y="1978152"/>
            <a:ext cx="920496" cy="22860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FFFFFF"/>
                </a:solidFill>
                <a:latin typeface="Calibri"/>
              </a:rPr>
              <a:t>Раздел 1</a:t>
            </a:r>
          </a:p>
        </p:txBody>
      </p:sp>
      <p:sp>
        <p:nvSpPr>
          <p:cNvPr id="7" name=""/>
          <p:cNvSpPr/>
          <p:nvPr/>
        </p:nvSpPr>
        <p:spPr>
          <a:xfrm>
            <a:off x="1645920" y="2734056"/>
            <a:ext cx="9656064" cy="11125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Доход, полученный в цифровой валюте, стоимость которой определяется в иностранной валюте, указывается в рублях путем пересчета стоимости полученной цифровой валюты, выраженной в иностранной валюте, в рубли по курсу Банка России, установленному на дату получения дохода</a:t>
            </a:r>
          </a:p>
        </p:txBody>
      </p:sp>
      <p:sp>
        <p:nvSpPr>
          <p:cNvPr id="8" name=""/>
          <p:cNvSpPr/>
          <p:nvPr/>
        </p:nvSpPr>
        <p:spPr>
          <a:xfrm>
            <a:off x="1664208" y="4233672"/>
            <a:ext cx="9204960" cy="822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случае указания дохода от продажи цифрового финансового актива, цифровых прав и цифровой валюты дополнительно указываются дата отчуждения, сведения об операторе информационной системы (инвестиционной платформы) и вид цифровой валюты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32464" y="33528"/>
            <a:ext cx="365760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21</a:t>
            </a:r>
          </a:p>
        </p:txBody>
      </p:sp>
      <p:sp>
        <p:nvSpPr>
          <p:cNvPr id="3" name="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>
              <a:spcBef>
                <a:spcPts val="2590"/>
              </a:spcBef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4" name=""/>
          <p:cNvSpPr/>
          <p:nvPr/>
        </p:nvSpPr>
        <p:spPr>
          <a:xfrm>
            <a:off x="445008" y="1679448"/>
            <a:ext cx="11271504" cy="4733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Служащий может применять «Налог на профессиональный доход» только в отношении сдачи в аренду (наем) жилых помещений (письмо Минтруда России от 19.04.2021 № 28-6/10/В-4623)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Больничные и проч. аналогичные выплаты необходимо указывать (до вычета налога);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информацию можно узнать в личном кабинете ФСС или в ЕПГУ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определении необходимости отражения дохода смотрим на то, кто является собственником, а не на чей счет они зачислены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выигрышей в лотерею и проч. указывается выигрыш целиком: без вычета, например, ставки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Страховые выплаты подлежат отражению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отражении дохода ориентируемся на правоустанавливающие документы: если в договоре несколько объектов и сумма одна, то отражаем одной позицией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Для дохода от ценных бумаг указываем положительный финансовый результат: в НДФЛ не позиция «Доход», а позиция «Налогооблагаемая база»;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Доход от ценных бумаг, в т.ч. в рамках ИИС, необходимо узнавать у брокера или управляющей компании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33528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22</a:t>
            </a:r>
          </a:p>
        </p:txBody>
      </p:sp>
      <p:sp>
        <p:nvSpPr>
          <p:cNvPr id="4" name="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"/>
          <p:cNvSpPr/>
          <p:nvPr/>
        </p:nvSpPr>
        <p:spPr>
          <a:xfrm>
            <a:off x="463296" y="1569720"/>
            <a:ext cx="11170920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Государственный сертификат на материнский (семейный) капитал указывается в случае если в отчетном периоде служащий (работник) или его супруга (супруг) распорядился средствами материнского (семейного) капитала в полном объеме либо частично</a:t>
            </a:r>
          </a:p>
        </p:txBody>
      </p:sp>
      <p:sp>
        <p:nvSpPr>
          <p:cNvPr id="6" name=""/>
          <p:cNvSpPr/>
          <p:nvPr/>
        </p:nvSpPr>
        <p:spPr>
          <a:xfrm>
            <a:off x="445008" y="2779776"/>
            <a:ext cx="11039856" cy="10789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33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Денежные средства в виде кредитов (займов) в разделе 1 справки не указываются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Денежные средства в виде переводов между своими счетами, по общему правилу, в разделе 1 справки не указываются</a:t>
            </a:r>
          </a:p>
        </p:txBody>
      </p:sp>
      <p:sp>
        <p:nvSpPr>
          <p:cNvPr id="7" name=""/>
          <p:cNvSpPr/>
          <p:nvPr/>
        </p:nvSpPr>
        <p:spPr>
          <a:xfrm>
            <a:off x="445008" y="4172712"/>
            <a:ext cx="5873496" cy="2316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Доход от сдачи квартиры в аренду подлежит отражению</a:t>
            </a:r>
          </a:p>
        </p:txBody>
      </p:sp>
      <p:sp>
        <p:nvSpPr>
          <p:cNvPr id="8" name=""/>
          <p:cNvSpPr/>
          <p:nvPr/>
        </p:nvSpPr>
        <p:spPr>
          <a:xfrm>
            <a:off x="448056" y="4788408"/>
            <a:ext cx="10506456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Участие декларанта в конкурсах с подарками не требует отражения информации о полученном в натуральной форме подарка, если натуральная форма предусмотрена соответствующими правилами (см. п. 63 Методических рекомендаций)</a:t>
            </a:r>
          </a:p>
        </p:txBody>
      </p:sp>
      <p:sp>
        <p:nvSpPr>
          <p:cNvPr id="9" name=""/>
          <p:cNvSpPr/>
          <p:nvPr/>
        </p:nvSpPr>
        <p:spPr>
          <a:xfrm>
            <a:off x="466344" y="6001512"/>
            <a:ext cx="10539984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В части компенсаций общее правило: если есть отчетность, то не доход, если отчетности нет, то доход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33528"/>
            <a:ext cx="365760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23</a:t>
            </a:r>
          </a:p>
        </p:txBody>
      </p:sp>
      <p:sp>
        <p:nvSpPr>
          <p:cNvPr id="4" name=""/>
          <p:cNvSpPr/>
          <p:nvPr/>
        </p:nvSpPr>
        <p:spPr>
          <a:xfrm>
            <a:off x="4105656" y="902208"/>
            <a:ext cx="3983736" cy="2804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1. Сведения о доходах</a:t>
            </a:r>
          </a:p>
        </p:txBody>
      </p:sp>
      <p:sp>
        <p:nvSpPr>
          <p:cNvPr id="5" name=""/>
          <p:cNvSpPr/>
          <p:nvPr/>
        </p:nvSpPr>
        <p:spPr>
          <a:xfrm>
            <a:off x="448056" y="1728216"/>
            <a:ext cx="1114044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разделе 1 указывается любой доход вне зависимости от размера, в т.ч. полученный в качестве подарка на день рождения или иной праздник (пп. 16 п. 60 Методических рекомендаций)</a:t>
            </a:r>
          </a:p>
        </p:txBody>
      </p:sp>
      <p:sp>
        <p:nvSpPr>
          <p:cNvPr id="6" name=""/>
          <p:cNvSpPr/>
          <p:nvPr/>
        </p:nvSpPr>
        <p:spPr>
          <a:xfrm>
            <a:off x="448056" y="2785872"/>
            <a:ext cx="11113008" cy="1984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Возвращенные (или предоставленные) денежные средства на покупку товаров, работ и услуг для третьих лиц не являются доходом, если факт такой оплаты может быть подтвержден (ситуация с родительским комитетом).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«Возвратность» денежных средств может быть подтверждена декларантом любым способом, в противном случае презюмируется, что средства не являются возвратными.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Подтверждающие доход документы в обязательном порядке не прикладываются; обязательные документы предусмотрены в разделах 2 и 4 справки</a:t>
            </a:r>
          </a:p>
        </p:txBody>
      </p:sp>
      <p:sp>
        <p:nvSpPr>
          <p:cNvPr id="7" name=""/>
          <p:cNvSpPr/>
          <p:nvPr/>
        </p:nvSpPr>
        <p:spPr>
          <a:xfrm>
            <a:off x="454152" y="5273040"/>
            <a:ext cx="10622280" cy="11094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Методических рекомендациях предусмотрены положения относительно федеральных нормативных правовых актов и соответствующих выплат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отношении региональных, муниципальных выплат или гарантий, предоставляемых организацией самостоятельно, необходимо использовать аналогичные подходы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01984" y="33528"/>
            <a:ext cx="405384" cy="4175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b="1" sz="2800">
                <a:solidFill>
                  <a:srgbClr val="A9D18E"/>
                </a:solidFill>
                <a:latin typeface="Calibri"/>
              </a:rPr>
              <a:t>24</a:t>
            </a:r>
          </a:p>
        </p:txBody>
      </p:sp>
      <p:sp>
        <p:nvSpPr>
          <p:cNvPr id="3" name=""/>
          <p:cNvSpPr/>
          <p:nvPr/>
        </p:nvSpPr>
        <p:spPr>
          <a:xfrm>
            <a:off x="4053840" y="902208"/>
            <a:ext cx="4090416" cy="286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</a:p>
        </p:txBody>
      </p:sp>
      <p:graphicFrame>
        <p:nvGraphicFramePr>
          <p:cNvPr id="4" name=""/>
          <p:cNvGraphicFramePr>
            <a:graphicFrameLocks noGrp="1"/>
          </p:cNvGraphicFramePr>
          <p:nvPr/>
        </p:nvGraphicFramePr>
        <p:xfrm>
          <a:off x="2255520" y="1490472"/>
          <a:ext cx="7650480" cy="868680"/>
        </p:xfrm>
        <a:graphic>
          <a:graphicData uri="http://schemas.openxmlformats.org/drawingml/2006/table">
            <a:tbl>
              <a:tblPr/>
              <a:tblGrid>
                <a:gridCol w="478536"/>
                <a:gridCol w="1801368"/>
                <a:gridCol w="1402080"/>
                <a:gridCol w="2429256"/>
                <a:gridCol w="1539240"/>
              </a:tblGrid>
              <a:tr h="868680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630"/>
                        </a:spcBef>
                        <a:spcAft>
                          <a:spcPts val="210"/>
                        </a:spcAft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</a:t>
                      </a:r>
                    </a:p>
                    <a:p>
                      <a:pPr algn="ctr" indent="0"/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приобретенного имущества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38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Сумма сделки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Источник получения средств, за счет которых приобретено имущество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</a:t>
                      </a: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приобретения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"/>
          <p:cNvSpPr/>
          <p:nvPr/>
        </p:nvSpPr>
        <p:spPr>
          <a:xfrm>
            <a:off x="524256" y="2572512"/>
            <a:ext cx="10460736" cy="3980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</a:p>
          <a:p>
            <a:pPr indent="8890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Заполнение раздела при отсутствии оснований не является правонарушением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Доход несовершеннолетнего ребенка при расчете общего дохода не учитывается, но может являться источником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Общий доход рассчитывается только в случае, если на момент совершения сделки, уже три отчетных периода как декларанты находятся в браке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супругой (супругом) служащего (работника) сделка совершена до брака, то такая сделка не отражается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лицом сделка совершена до поступления на службу (работу), то такая сделка не отражается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25</a:t>
            </a:r>
          </a:p>
        </p:txBody>
      </p:sp>
      <p:sp>
        <p:nvSpPr>
          <p:cNvPr id="3" name=""/>
          <p:cNvSpPr/>
          <p:nvPr/>
        </p:nvSpPr>
        <p:spPr>
          <a:xfrm>
            <a:off x="188976" y="313944"/>
            <a:ext cx="10485120" cy="1246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490"/>
              </a:spcAft>
            </a:pPr>
            <a:r>
              <a:rPr lang="ru" sz="3400">
                <a:solidFill>
                  <a:srgbClr val="68ADB1"/>
                </a:solidFill>
                <a:latin typeface="Arial"/>
              </a:rPr>
              <a:t>9</a:t>
            </a:r>
          </a:p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4" name=""/>
          <p:cNvSpPr/>
          <p:nvPr/>
        </p:nvSpPr>
        <p:spPr>
          <a:xfrm>
            <a:off x="1048512" y="1975104"/>
            <a:ext cx="917448" cy="23164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FFFFFF"/>
                </a:solidFill>
                <a:latin typeface="Calibri"/>
              </a:rPr>
              <a:t>Раздел 2</a:t>
            </a:r>
          </a:p>
        </p:txBody>
      </p:sp>
      <p:sp>
        <p:nvSpPr>
          <p:cNvPr id="5" name=""/>
          <p:cNvSpPr/>
          <p:nvPr/>
        </p:nvSpPr>
        <p:spPr>
          <a:xfrm>
            <a:off x="1648968" y="2718816"/>
            <a:ext cx="9762744" cy="34320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54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цифровых финансовых активов в качестве основания приобретения указываются реквизиты записи о цифровых финансовых активах в информационной системе, в которой осуществляется выпуск цифровых финансовых активов, и прикладывается выписка из данной информационной системы</a:t>
            </a:r>
          </a:p>
          <a:p>
            <a:pPr indent="0">
              <a:lnSpc>
                <a:spcPct val="97000"/>
              </a:lnSpc>
              <a:spcAft>
                <a:spcPts val="1540"/>
              </a:spcAft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цифровой валюты в качестве основания приобретения указываются идентификационный номер и дата транзакции и прикладывается выписка о транзакции при ее наличии по применимому праву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отношении сделок по приобретению цифровых финансовых активов и цифровой валюты к справке прилагаются документы (при их наличии), подтверждающие сумму сделки и (или) содержащие информацию о второй стороне сделки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4053840" y="33528"/>
            <a:ext cx="7650480" cy="2499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b="1" u="sng" sz="2800">
                <a:solidFill>
                  <a:srgbClr val="A9D18E"/>
                </a:solidFill>
                <a:latin typeface="Calibri"/>
              </a:rPr>
              <a:t>26</a:t>
            </a:r>
          </a:p>
        </p:txBody>
      </p:sp>
      <p:sp>
        <p:nvSpPr>
          <p:cNvPr id="4" name=""/>
          <p:cNvSpPr/>
          <p:nvPr/>
        </p:nvSpPr>
        <p:spPr>
          <a:xfrm>
            <a:off x="4053840" y="920496"/>
            <a:ext cx="7540752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2. Сведения о расходах</a:t>
            </a:r>
          </a:p>
        </p:txBody>
      </p:sp>
      <p:sp>
        <p:nvSpPr>
          <p:cNvPr id="5" name=""/>
          <p:cNvSpPr/>
          <p:nvPr/>
        </p:nvSpPr>
        <p:spPr>
          <a:xfrm>
            <a:off x="451104" y="1548384"/>
            <a:ext cx="11100816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случае приобретения служащим (работником) и его супругой (супругом) соответствующего объекта имущества в долевую собственность (не определен единственный покупатель в договоре) данный раздел заполняется в справках обоих лиц (аналогично в отношении несовершеннолетних детей). При этом в графе "Сумма сделки" применимых справок рекомендуется указывать полную стоимость</a:t>
            </a:r>
          </a:p>
        </p:txBody>
      </p:sp>
      <p:sp>
        <p:nvSpPr>
          <p:cNvPr id="6" name=""/>
          <p:cNvSpPr/>
          <p:nvPr/>
        </p:nvSpPr>
        <p:spPr>
          <a:xfrm>
            <a:off x="451104" y="3026664"/>
            <a:ext cx="11131296" cy="16489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отношении ценных бумаг смотрим на стоимость их приобретения, а не номинальную стоимость (для анализа можно пользоваться открытыми источниками)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Федеральным законом № 230-ФЗ предусмотрен конкретный перечень сделок, которые требуют отражения в справке. При определении стоимости смотрим на объект приобретения, дополнительные услуги / товары не учитываются</a:t>
            </a:r>
          </a:p>
        </p:txBody>
      </p:sp>
      <p:sp>
        <p:nvSpPr>
          <p:cNvPr id="7" name=""/>
          <p:cNvSpPr/>
          <p:nvPr/>
        </p:nvSpPr>
        <p:spPr>
          <a:xfrm>
            <a:off x="463296" y="4977384"/>
            <a:ext cx="8741664" cy="2346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Копии документов предоставляются с учетом положения сноски к разделу 2 справки</a:t>
            </a:r>
          </a:p>
        </p:txBody>
      </p:sp>
      <p:sp>
        <p:nvSpPr>
          <p:cNvPr id="8" name=""/>
          <p:cNvSpPr/>
          <p:nvPr/>
        </p:nvSpPr>
        <p:spPr>
          <a:xfrm>
            <a:off x="457200" y="5535168"/>
            <a:ext cx="1054608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Из трехгодового общего дохода не вычитаем никакие расходы: ни на ЖКХ, ни на еду, ни на что-то еще (если есть обоснованные сомнения, то проводим контроль)</a:t>
            </a:r>
          </a:p>
        </p:txBody>
      </p:sp>
      <p:sp>
        <p:nvSpPr>
          <p:cNvPr id="9" name=""/>
          <p:cNvSpPr/>
          <p:nvPr/>
        </p:nvSpPr>
        <p:spPr>
          <a:xfrm>
            <a:off x="451104" y="6397752"/>
            <a:ext cx="10101072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Заполненный раздел 2 справки не является сам по себе основанием для осуществления контроля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6096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27</a:t>
            </a:r>
          </a:p>
        </p:txBody>
      </p:sp>
      <p:sp>
        <p:nvSpPr>
          <p:cNvPr id="4" name=""/>
          <p:cNvSpPr/>
          <p:nvPr/>
        </p:nvSpPr>
        <p:spPr>
          <a:xfrm>
            <a:off x="3849624" y="905256"/>
            <a:ext cx="4517136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2267712" y="1447800"/>
          <a:ext cx="7647432" cy="865632"/>
        </p:xfrm>
        <a:graphic>
          <a:graphicData uri="http://schemas.openxmlformats.org/drawingml/2006/table">
            <a:tbl>
              <a:tblPr/>
              <a:tblGrid>
                <a:gridCol w="478536"/>
                <a:gridCol w="1533144"/>
                <a:gridCol w="1286256"/>
                <a:gridCol w="1335024"/>
                <a:gridCol w="1048512"/>
                <a:gridCol w="1965960"/>
              </a:tblGrid>
              <a:tr h="865632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5F5C5A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имущества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3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собственности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ние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(адрес)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Площадь (кв. </a:t>
                      </a:r>
                      <a:r>
                        <a:rPr lang="ru" sz="1200">
                          <a:solidFill>
                            <a:srgbClr val="34365E"/>
                          </a:solidFill>
                          <a:latin typeface="Tahoma"/>
                        </a:rPr>
                        <a:t>м)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приобретения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источник средств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"/>
          <p:cNvSpPr/>
          <p:nvPr/>
        </p:nvSpPr>
        <p:spPr>
          <a:xfrm>
            <a:off x="792480" y="2670048"/>
            <a:ext cx="1411224" cy="46329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Недвижимое имущество</a:t>
            </a:r>
          </a:p>
        </p:txBody>
      </p:sp>
      <p:sp>
        <p:nvSpPr>
          <p:cNvPr id="7" name=""/>
          <p:cNvSpPr/>
          <p:nvPr/>
        </p:nvSpPr>
        <p:spPr>
          <a:xfrm>
            <a:off x="3176016" y="2642616"/>
            <a:ext cx="8244840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Росреестр (сведения, содержащиеся в ЕГРН)</a:t>
            </a:r>
          </a:p>
          <a:p>
            <a:pPr indent="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8" name=""/>
          <p:cNvSpPr/>
          <p:nvPr/>
        </p:nvSpPr>
        <p:spPr>
          <a:xfrm>
            <a:off x="3169920" y="3465576"/>
            <a:ext cx="7470648" cy="2395728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Каждый объект отдельно</a:t>
            </a:r>
          </a:p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Совместная собственность указывается по официальным документам</a:t>
            </a:r>
          </a:p>
          <a:p>
            <a:pPr indent="0">
              <a:lnSpc>
                <a:spcPct val="97000"/>
              </a:lnSpc>
              <a:spcAft>
                <a:spcPts val="147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Общая долевая собственность МКД или садоводства (огородничества) не указывается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9" name=""/>
          <p:cNvSpPr/>
          <p:nvPr/>
        </p:nvSpPr>
        <p:spPr>
          <a:xfrm>
            <a:off x="3176016" y="6214872"/>
            <a:ext cx="8055864" cy="536448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0" y="0"/>
            <a:ext cx="755904" cy="71018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28</a:t>
            </a:r>
          </a:p>
        </p:txBody>
      </p:sp>
      <p:sp>
        <p:nvSpPr>
          <p:cNvPr id="4" name=""/>
          <p:cNvSpPr/>
          <p:nvPr/>
        </p:nvSpPr>
        <p:spPr>
          <a:xfrm>
            <a:off x="3849624" y="905256"/>
            <a:ext cx="4517136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3. Сведения об имуществе</a:t>
            </a:r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2304288" y="1621536"/>
          <a:ext cx="7321296" cy="896112"/>
        </p:xfrm>
        <a:graphic>
          <a:graphicData uri="http://schemas.openxmlformats.org/drawingml/2006/table">
            <a:tbl>
              <a:tblPr/>
              <a:tblGrid>
                <a:gridCol w="441960"/>
                <a:gridCol w="2657856"/>
                <a:gridCol w="2371344"/>
                <a:gridCol w="1850136"/>
              </a:tblGrid>
              <a:tr h="896112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5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A0009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A0009"/>
                          </a:solidFill>
                          <a:latin typeface="Tahoma"/>
                        </a:rPr>
                        <a:t>п/ </a:t>
                      </a:r>
                      <a:r>
                        <a:rPr lang="ru" sz="1600">
                          <a:solidFill>
                            <a:srgbClr val="5F5C5A"/>
                          </a:solidFill>
                          <a:latin typeface="Calibri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Вид, марка, модель транспортного средства, гад изготовления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собственности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r" indent="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 регистрации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"/>
          <p:cNvSpPr/>
          <p:nvPr/>
        </p:nvSpPr>
        <p:spPr>
          <a:xfrm>
            <a:off x="758952" y="2782824"/>
            <a:ext cx="1478280" cy="46329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Транспортное средство</a:t>
            </a:r>
          </a:p>
        </p:txBody>
      </p:sp>
      <p:sp>
        <p:nvSpPr>
          <p:cNvPr id="7" name=""/>
          <p:cNvSpPr/>
          <p:nvPr/>
        </p:nvSpPr>
        <p:spPr>
          <a:xfrm>
            <a:off x="3227832" y="2916936"/>
            <a:ext cx="4276344" cy="2316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Регистрирующие органы по компетенции</a:t>
            </a:r>
          </a:p>
        </p:txBody>
      </p:sp>
      <p:sp>
        <p:nvSpPr>
          <p:cNvPr id="8" name=""/>
          <p:cNvSpPr/>
          <p:nvPr/>
        </p:nvSpPr>
        <p:spPr>
          <a:xfrm>
            <a:off x="3221736" y="3630168"/>
            <a:ext cx="7290816" cy="533400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Регистрация транспортных средств носит учетный характер, если нет регистрации, то можно написать «отсутствует»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904744" y="2188464"/>
            <a:ext cx="426720" cy="829056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29</a:t>
            </a:r>
          </a:p>
        </p:txBody>
      </p:sp>
      <p:sp>
        <p:nvSpPr>
          <p:cNvPr id="5" name=""/>
          <p:cNvSpPr/>
          <p:nvPr/>
        </p:nvSpPr>
        <p:spPr>
          <a:xfrm>
            <a:off x="832104" y="893064"/>
            <a:ext cx="10509504" cy="1033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</a:p>
        </p:txBody>
      </p:sp>
      <p:sp>
        <p:nvSpPr>
          <p:cNvPr id="6" name=""/>
          <p:cNvSpPr/>
          <p:nvPr/>
        </p:nvSpPr>
        <p:spPr>
          <a:xfrm>
            <a:off x="752856" y="2362200"/>
            <a:ext cx="2148840" cy="53340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Цифровые финансовые активы</a:t>
            </a:r>
          </a:p>
        </p:txBody>
      </p:sp>
      <p:sp>
        <p:nvSpPr>
          <p:cNvPr id="7" name=""/>
          <p:cNvSpPr/>
          <p:nvPr/>
        </p:nvSpPr>
        <p:spPr>
          <a:xfrm>
            <a:off x="633984" y="3172968"/>
            <a:ext cx="5355336" cy="31424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10160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цифровые права, включающие</a:t>
            </a:r>
          </a:p>
          <a:p>
            <a:pPr algn="just" indent="101600">
              <a:lnSpc>
                <a:spcPct val="64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денежные требования;</a:t>
            </a:r>
          </a:p>
          <a:p>
            <a:pPr marL="301820" indent="-342900">
              <a:lnSpc>
                <a:spcPct val="77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возможность осуществления прав по эмиссионным ценным бумагам;</a:t>
            </a:r>
          </a:p>
          <a:p>
            <a:pPr marL="301820" indent="-342900">
              <a:lnSpc>
                <a:spcPct val="77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права участия в капитале непубличного акционерного общества;</a:t>
            </a:r>
          </a:p>
          <a:p>
            <a:pPr algn="just" marL="301820" indent="-342900">
              <a:lnSpc>
                <a:spcPct val="88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</a:p>
        </p:txBody>
      </p:sp>
      <p:sp>
        <p:nvSpPr>
          <p:cNvPr id="8" name=""/>
          <p:cNvSpPr/>
          <p:nvPr/>
        </p:nvSpPr>
        <p:spPr>
          <a:xfrm>
            <a:off x="7162800" y="3877056"/>
            <a:ext cx="4322064" cy="16946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выпуск, учет и обращение которых [цифровых прав] возможны только путем внесения(изменения)записей в информационную систему на основе распределенного реестра, а также в иные информационные системы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9012936" y="3075432"/>
            <a:ext cx="713232" cy="725424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10030968" y="3380232"/>
            <a:ext cx="713232" cy="725424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6016752" y="5647944"/>
            <a:ext cx="832104" cy="832104"/>
          </a:xfrm>
          <a:prstGeom prst="rect">
            <a:avLst/>
          </a:prstGeom>
        </p:spPr>
      </p:pic>
      <p:sp>
        <p:nvSpPr>
          <p:cNvPr id="6" name=""/>
          <p:cNvSpPr/>
          <p:nvPr/>
        </p:nvSpPr>
        <p:spPr>
          <a:xfrm>
            <a:off x="11512296" y="45720"/>
            <a:ext cx="18592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</a:t>
            </a:r>
          </a:p>
        </p:txBody>
      </p:sp>
      <p:sp>
        <p:nvSpPr>
          <p:cNvPr id="7" name=""/>
          <p:cNvSpPr/>
          <p:nvPr/>
        </p:nvSpPr>
        <p:spPr>
          <a:xfrm>
            <a:off x="4343400" y="947928"/>
            <a:ext cx="3508248" cy="649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Методические материалы Минтруда России</a:t>
            </a:r>
          </a:p>
        </p:txBody>
      </p:sp>
      <p:sp>
        <p:nvSpPr>
          <p:cNvPr id="8" name=""/>
          <p:cNvSpPr/>
          <p:nvPr/>
        </p:nvSpPr>
        <p:spPr>
          <a:xfrm>
            <a:off x="551688" y="2173224"/>
            <a:ext cx="627888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9" name=""/>
          <p:cNvSpPr/>
          <p:nvPr/>
        </p:nvSpPr>
        <p:spPr>
          <a:xfrm>
            <a:off x="1834896" y="2197608"/>
            <a:ext cx="5727192" cy="5608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2000">
                <a:solidFill>
                  <a:srgbClr val="4472C4"/>
                </a:solidFill>
                <a:latin typeface="Calibri"/>
              </a:rPr>
              <a:t>Согласованы с заинтересованными федеральными государственными органами</a:t>
            </a:r>
          </a:p>
        </p:txBody>
      </p:sp>
      <p:sp>
        <p:nvSpPr>
          <p:cNvPr id="10" name=""/>
          <p:cNvSpPr/>
          <p:nvPr/>
        </p:nvSpPr>
        <p:spPr>
          <a:xfrm>
            <a:off x="515112" y="3304032"/>
            <a:ext cx="664464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2.</a:t>
            </a:r>
          </a:p>
        </p:txBody>
      </p:sp>
      <p:sp>
        <p:nvSpPr>
          <p:cNvPr id="11" name=""/>
          <p:cNvSpPr/>
          <p:nvPr/>
        </p:nvSpPr>
        <p:spPr>
          <a:xfrm>
            <a:off x="1844040" y="3505200"/>
            <a:ext cx="3593592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000">
                <a:solidFill>
                  <a:srgbClr val="4472C4"/>
                </a:solidFill>
                <a:latin typeface="Calibri"/>
              </a:rPr>
              <a:t>Размещены в открытом доступе</a:t>
            </a:r>
          </a:p>
        </p:txBody>
      </p:sp>
      <p:sp>
        <p:nvSpPr>
          <p:cNvPr id="12" name=""/>
          <p:cNvSpPr/>
          <p:nvPr/>
        </p:nvSpPr>
        <p:spPr>
          <a:xfrm>
            <a:off x="521208" y="4507992"/>
            <a:ext cx="658368" cy="5455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3.</a:t>
            </a:r>
          </a:p>
        </p:txBody>
      </p:sp>
      <p:sp>
        <p:nvSpPr>
          <p:cNvPr id="13" name=""/>
          <p:cNvSpPr/>
          <p:nvPr/>
        </p:nvSpPr>
        <p:spPr>
          <a:xfrm>
            <a:off x="1844040" y="4687824"/>
            <a:ext cx="4081272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b="1" sz="2000">
                <a:solidFill>
                  <a:srgbClr val="4472C4"/>
                </a:solidFill>
                <a:latin typeface="Calibri"/>
              </a:rPr>
              <a:t>Корректируются при необходимости</a:t>
            </a:r>
          </a:p>
        </p:txBody>
      </p:sp>
      <p:sp>
        <p:nvSpPr>
          <p:cNvPr id="14" name=""/>
          <p:cNvSpPr/>
          <p:nvPr/>
        </p:nvSpPr>
        <p:spPr>
          <a:xfrm>
            <a:off x="469392" y="5958840"/>
            <a:ext cx="5212080" cy="2560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000">
                <a:solidFill>
                  <a:srgbClr val="4472C4"/>
                </a:solidFill>
                <a:latin typeface="Calibri"/>
              </a:rPr>
              <a:t>Политика в сфере противодействия коррупции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45720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30</a:t>
            </a:r>
          </a:p>
        </p:txBody>
      </p:sp>
      <p:sp>
        <p:nvSpPr>
          <p:cNvPr id="4" name="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"/>
          <p:cNvSpPr/>
          <p:nvPr/>
        </p:nvSpPr>
        <p:spPr>
          <a:xfrm>
            <a:off x="2773680" y="1658112"/>
            <a:ext cx="6190488" cy="3870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6000"/>
              </a:lnSpc>
            </a:pPr>
            <a:r>
              <a:rPr lang="ru" sz="1600">
                <a:latin typeface="Calibri"/>
              </a:rPr>
              <a:t>3.3. Цифровые финансовые активы, цифровые права, включающие одновременно цифровые финансовые активы и иные цифровые права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2569464" y="2154936"/>
          <a:ext cx="7037832" cy="2810256"/>
        </p:xfrm>
        <a:graphic>
          <a:graphicData uri="http://schemas.openxmlformats.org/drawingml/2006/table">
            <a:tbl>
              <a:tblPr/>
              <a:tblGrid>
                <a:gridCol w="374904"/>
                <a:gridCol w="2395728"/>
                <a:gridCol w="1063752"/>
                <a:gridCol w="1066800"/>
                <a:gridCol w="2136648"/>
              </a:tblGrid>
              <a:tr h="1155192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82000"/>
                        </a:lnSpc>
                        <a:spcBef>
                          <a:spcPts val="1120"/>
                        </a:spcBef>
                      </a:pPr>
                      <a:r>
                        <a:rPr lang="ru" b="1" sz="1200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lang="ru" b="1" sz="1200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0000"/>
                        </a:lnSpc>
                        <a:spcBef>
                          <a:spcPts val="1120"/>
                        </a:spcBef>
                      </a:pP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Наименование цифрового финансового анти за или цифрового права'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86000"/>
                        </a:lnSpc>
                        <a:spcBef>
                          <a:spcPts val="1050"/>
                        </a:spcBef>
                      </a:pPr>
                      <a:r>
                        <a:rPr lang="ru" b="1" sz="1200">
                          <a:solidFill>
                            <a:srgbClr val="404040"/>
                          </a:solidFill>
                          <a:latin typeface="Calibri"/>
                        </a:rPr>
                        <a:t>Дата приобретения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1000"/>
                        </a:lnSpc>
                        <a:spcBef>
                          <a:spcPts val="1120"/>
                        </a:spcBef>
                      </a:pPr>
                      <a:r>
                        <a:rPr lang="ru" sz="1000">
                          <a:solidFill>
                            <a:srgbClr val="4E4247"/>
                          </a:solidFill>
                          <a:latin typeface="Arial"/>
                        </a:rPr>
                        <a:t>Общее количество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86000"/>
                        </a:lnSpc>
                      </a:pPr>
                      <a:r>
                        <a:rPr lang="ru" b="1" sz="1200">
                          <a:solidFill>
                            <a:srgbClr val="404040"/>
                          </a:solidFill>
                          <a:latin typeface="Calibri"/>
                        </a:rPr>
                        <a:t>Сведения об операторе информационной системы </a:t>
                      </a:r>
                      <a:r>
                        <a:rPr lang="ru" b="1" sz="1200">
                          <a:solidFill>
                            <a:srgbClr val="2B1C32"/>
                          </a:solidFill>
                          <a:latin typeface="Calibri"/>
                        </a:rPr>
                        <a:t>в </a:t>
                      </a:r>
                      <a:r>
                        <a:rPr lang="ru" b="1" sz="1200">
                          <a:solidFill>
                            <a:srgbClr val="5F5C5A"/>
                          </a:solidFill>
                          <a:latin typeface="Calibri"/>
                        </a:rPr>
                        <a:t>котором </a:t>
                      </a:r>
                      <a:r>
                        <a:rPr lang="ru" b="1" sz="1200">
                          <a:solidFill>
                            <a:srgbClr val="404040"/>
                          </a:solidFill>
                          <a:latin typeface="Calibri"/>
                        </a:rPr>
                        <a:t>осуществляется выпуск цифровых финансовых активов*-</a:t>
                      </a:r>
                    </a:p>
                  </a:txBody>
                  <a:tcPr marL="0" marR="0" marT="0" marB="0" anchor="ctr"/>
                </a:tc>
              </a:tr>
              <a:tr h="332232">
                <a:tc>
                  <a:txBody>
                    <a:bodyPr lIns="0" tIns="0" rIns="0" bIns="0">
                      <a:noAutofit/>
                    </a:bodyPr>
                    <a:p>
                      <a:pPr indent="127000"/>
                      <a:r>
                        <a:rPr lang="ru" b="1" sz="10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0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000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482600"/>
                      <a:r>
                        <a:rPr lang="ru" b="1" sz="1000">
                          <a:solidFill>
                            <a:srgbClr val="4E4247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1000">
                          <a:solidFill>
                            <a:srgbClr val="5F5C5A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/>
                </a:tc>
              </a:tr>
              <a:tr h="826008">
                <a:tc>
                  <a:txBody>
                    <a:bodyPr lIns="0" tIns="0" rIns="0" bIns="0">
                      <a:noAutofit/>
                    </a:bodyPr>
                    <a:p>
                      <a:pPr indent="127000">
                        <a:spcBef>
                          <a:spcPts val="490"/>
                        </a:spcBef>
                      </a:pPr>
                      <a:r>
                        <a:rPr lang="ru" b="1" sz="10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350"/>
                        </a:spcBef>
                      </a:pPr>
                      <a:r>
                        <a:rPr lang="ru" b="1" sz="1200">
                          <a:solidFill>
                            <a:srgbClr val="404040"/>
                          </a:solidFill>
                          <a:latin typeface="Calibri"/>
                        </a:rPr>
                        <a:t>81-с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560"/>
                        </a:spcBef>
                      </a:pPr>
                      <a:r>
                        <a:rPr lang="ru" b="1" sz="1000">
                          <a:solidFill>
                            <a:srgbClr val="4E4247"/>
                          </a:solidFill>
                          <a:latin typeface="Arial"/>
                        </a:rPr>
                        <a:t>01.10.2020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2B1C32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13000"/>
                        </a:lnSpc>
                      </a:pP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StartEngine Capital. LLC,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Соединённые Штаты</a:t>
                      </a:r>
                    </a:p>
                    <a:p>
                      <a:pPr indent="0">
                        <a:lnSpc>
                          <a:spcPct val="113000"/>
                        </a:lnSpc>
                      </a:pPr>
                      <a:r>
                        <a:rPr lang="ru" b="1" sz="1000">
                          <a:solidFill>
                            <a:srgbClr val="5F5C5A"/>
                          </a:solidFill>
                          <a:latin typeface="Arial"/>
                        </a:rPr>
                        <a:t>Америки,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per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номер оператора: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CIK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0001665160</a:t>
                      </a:r>
                    </a:p>
                  </a:txBody>
                  <a:tcPr marL="0" marR="0" marT="0" marB="0" anchor="ctr"/>
                </a:tc>
              </a:tr>
              <a:tr h="496824">
                <a:tc>
                  <a:txBody>
                    <a:bodyPr lIns="0" tIns="0" rIns="0" bIns="0">
                      <a:noAutofit/>
                    </a:bodyPr>
                    <a:p>
                      <a:pPr indent="12700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280"/>
                        </a:spcBef>
                      </a:pPr>
                      <a:r>
                        <a:rPr lang="en-US" b="1" sz="1200">
                          <a:solidFill>
                            <a:srgbClr val="4E4247"/>
                          </a:solidFill>
                          <a:latin typeface="Calibri"/>
                        </a:rPr>
                        <a:t>Blockport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490"/>
                        </a:spcBef>
                      </a:pPr>
                      <a:r>
                        <a:rPr lang="ru" b="1" sz="1000">
                          <a:solidFill>
                            <a:srgbClr val="4E4247"/>
                          </a:solidFill>
                          <a:latin typeface="Arial"/>
                        </a:rPr>
                        <a:t>12.12 2020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000">
                          <a:solidFill>
                            <a:srgbClr val="5F5C5A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09000"/>
                        </a:lnSpc>
                      </a:pP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“okeny </a:t>
                      </a:r>
                      <a:r>
                        <a:rPr lang="en-US" b="1" sz="1000">
                          <a:solidFill>
                            <a:srgbClr val="404040"/>
                          </a:solidFill>
                          <a:latin typeface="Arial"/>
                        </a:rPr>
                        <a:t>sari,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Люксембург </a:t>
                      </a:r>
                      <a:r>
                        <a:rPr lang="en-US" sz="1000">
                          <a:solidFill>
                            <a:srgbClr val="404040"/>
                          </a:solidFill>
                          <a:latin typeface="Arial"/>
                        </a:rPr>
                        <a:t>per. </a:t>
                      </a:r>
                      <a:r>
                        <a:rPr lang="ru" b="1" sz="1000">
                          <a:solidFill>
                            <a:srgbClr val="404040"/>
                          </a:solidFill>
                          <a:latin typeface="Arial"/>
                        </a:rPr>
                        <a:t>номер </a:t>
                      </a:r>
                      <a:r>
                        <a:rPr lang="ru" sz="1000">
                          <a:solidFill>
                            <a:srgbClr val="404040"/>
                          </a:solidFill>
                          <a:latin typeface="Arial"/>
                        </a:rPr>
                        <a:t>оператора </a:t>
                      </a:r>
                      <a:r>
                        <a:rPr lang="ru" b="1" sz="1000">
                          <a:solidFill>
                            <a:srgbClr val="404040"/>
                          </a:solidFill>
                          <a:latin typeface="Arial"/>
                        </a:rPr>
                        <a:t>6218805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530352" y="5023104"/>
            <a:ext cx="11015472" cy="8351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400">
                <a:solidFill>
                  <a:srgbClr val="4472C4"/>
                </a:solidFill>
                <a:latin typeface="Calibri"/>
              </a:rPr>
              <a:t>&lt;1&gt; Указываются наименования цифрового финансового актива (если его нельзя определить, указываются вид и объем прав, удостоверяемых выпускаемым цифровым финансовым активом) и (или) цифрового права, включающего одновременно цифровые финансовые активы и иные цифровые права (если его нельзя определить, указываются вид и объем прав, удостоверяемых цифровыми финансовыми активами и иными цифровыми правами с указанием видов иных цифровых прав</a:t>
            </a:r>
          </a:p>
        </p:txBody>
      </p:sp>
      <p:sp>
        <p:nvSpPr>
          <p:cNvPr id="8" name=""/>
          <p:cNvSpPr/>
          <p:nvPr/>
        </p:nvSpPr>
        <p:spPr>
          <a:xfrm>
            <a:off x="527304" y="6092952"/>
            <a:ext cx="10881360" cy="6217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sz="1400">
                <a:solidFill>
                  <a:srgbClr val="4472C4"/>
                </a:solidFill>
                <a:latin typeface="Calibri"/>
              </a:rPr>
              <a:t>&lt;2&gt; Указываются наименование оператора информационной системы, в которой осуществляется выпуск цифровых финансовых активов, страна его регистрации и его регистрационный номер в соответствии с применимым правом (в отношении российского юридического лица указываются идентификационный номер налогоплательщика и основной государственный регистрационный номер)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31</a:t>
            </a:r>
          </a:p>
        </p:txBody>
      </p:sp>
      <p:sp>
        <p:nvSpPr>
          <p:cNvPr id="3" name=""/>
          <p:cNvSpPr/>
          <p:nvPr/>
        </p:nvSpPr>
        <p:spPr>
          <a:xfrm>
            <a:off x="2804160" y="893064"/>
            <a:ext cx="6614160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Федеральный закон от 2 августа 2019 г. № 259-ФЗ</a:t>
            </a:r>
          </a:p>
        </p:txBody>
      </p:sp>
      <p:sp>
        <p:nvSpPr>
          <p:cNvPr id="4" name=""/>
          <p:cNvSpPr/>
          <p:nvPr/>
        </p:nvSpPr>
        <p:spPr>
          <a:xfrm>
            <a:off x="374904" y="1258824"/>
            <a:ext cx="11457432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"О привлечении инвестиций с использованием инвестиционных платформ и о внесении изменений в отдельные законодательные акты Российской Федерации"</a:t>
            </a:r>
          </a:p>
        </p:txBody>
      </p:sp>
      <p:sp>
        <p:nvSpPr>
          <p:cNvPr id="5" name=""/>
          <p:cNvSpPr/>
          <p:nvPr/>
        </p:nvSpPr>
        <p:spPr>
          <a:xfrm>
            <a:off x="938784" y="2374392"/>
            <a:ext cx="1780032" cy="52120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Утилитарные цифровые права</a:t>
            </a:r>
          </a:p>
        </p:txBody>
      </p:sp>
      <p:sp>
        <p:nvSpPr>
          <p:cNvPr id="6" name=""/>
          <p:cNvSpPr/>
          <p:nvPr/>
        </p:nvSpPr>
        <p:spPr>
          <a:xfrm>
            <a:off x="633984" y="3172968"/>
            <a:ext cx="4014216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цифровые права, предусматривающие</a:t>
            </a:r>
          </a:p>
        </p:txBody>
      </p:sp>
      <p:sp>
        <p:nvSpPr>
          <p:cNvPr id="7" name=""/>
          <p:cNvSpPr/>
          <p:nvPr/>
        </p:nvSpPr>
        <p:spPr>
          <a:xfrm>
            <a:off x="637032" y="3453384"/>
            <a:ext cx="185928" cy="499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/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  <a:p>
            <a:pPr algn="just" indent="0">
              <a:lnSpc>
                <a:spcPct val="75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</p:txBody>
      </p:sp>
      <p:sp>
        <p:nvSpPr>
          <p:cNvPr id="8" name=""/>
          <p:cNvSpPr/>
          <p:nvPr/>
        </p:nvSpPr>
        <p:spPr>
          <a:xfrm>
            <a:off x="637032" y="4901184"/>
            <a:ext cx="185928" cy="2103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sz="2900">
                <a:solidFill>
                  <a:srgbClr val="4472C4"/>
                </a:solidFill>
                <a:latin typeface="Calibri"/>
              </a:rPr>
              <a:t>&gt;</a:t>
            </a:r>
          </a:p>
        </p:txBody>
      </p:sp>
      <p:sp>
        <p:nvSpPr>
          <p:cNvPr id="9" name=""/>
          <p:cNvSpPr/>
          <p:nvPr/>
        </p:nvSpPr>
        <p:spPr>
          <a:xfrm>
            <a:off x="963168" y="3459480"/>
            <a:ext cx="4684776" cy="1984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право требовать передачи вещи (вещей); 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 право требовать выполнения работ и (или) оказания услуг</a:t>
            </a:r>
          </a:p>
        </p:txBody>
      </p:sp>
      <p:sp>
        <p:nvSpPr>
          <p:cNvPr id="10" name=""/>
          <p:cNvSpPr/>
          <p:nvPr/>
        </p:nvSpPr>
        <p:spPr>
          <a:xfrm>
            <a:off x="7046976" y="3331464"/>
            <a:ext cx="4294632" cy="1969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4041648" y="896112"/>
            <a:ext cx="4078224" cy="2987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Утилитарные цифровые права</a:t>
            </a:r>
          </a:p>
        </p:txBody>
      </p:sp>
      <p:sp>
        <p:nvSpPr>
          <p:cNvPr id="3" name=""/>
          <p:cNvSpPr/>
          <p:nvPr/>
        </p:nvSpPr>
        <p:spPr>
          <a:xfrm>
            <a:off x="670560" y="1746504"/>
            <a:ext cx="627888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1.</a:t>
            </a:r>
          </a:p>
        </p:txBody>
      </p:sp>
      <p:sp>
        <p:nvSpPr>
          <p:cNvPr id="4" name=""/>
          <p:cNvSpPr/>
          <p:nvPr/>
        </p:nvSpPr>
        <p:spPr>
          <a:xfrm>
            <a:off x="633984" y="2877312"/>
            <a:ext cx="664464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2.</a:t>
            </a:r>
          </a:p>
        </p:txBody>
      </p:sp>
      <p:sp>
        <p:nvSpPr>
          <p:cNvPr id="5" name=""/>
          <p:cNvSpPr/>
          <p:nvPr/>
        </p:nvSpPr>
        <p:spPr>
          <a:xfrm>
            <a:off x="1962912" y="1783080"/>
            <a:ext cx="9223248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sp>
        <p:nvSpPr>
          <p:cNvPr id="6" name=""/>
          <p:cNvSpPr/>
          <p:nvPr/>
        </p:nvSpPr>
        <p:spPr>
          <a:xfrm>
            <a:off x="1947672" y="2926080"/>
            <a:ext cx="502005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Реестр операторов инвестиционных платформ: </a:t>
            </a:r>
            <a:r>
              <a:rPr lang="en-US" b="1" u="sng" sz="1900">
                <a:solidFill>
                  <a:srgbClr val="0563C1"/>
                </a:solidFill>
                <a:latin typeface="Calibri"/>
                <a:hlinkClick r:id="rLinkId0"/>
              </a:rPr>
              <a:t>https://www.cbr.ru/finm infrastructure/oper/</a:t>
            </a:r>
          </a:p>
        </p:txBody>
      </p:sp>
      <p:sp>
        <p:nvSpPr>
          <p:cNvPr id="7" name=""/>
          <p:cNvSpPr/>
          <p:nvPr/>
        </p:nvSpPr>
        <p:spPr>
          <a:xfrm>
            <a:off x="2106168" y="3837432"/>
            <a:ext cx="2514600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12700">
              <a:lnSpc>
                <a:spcPct val="115000"/>
              </a:lnSpc>
            </a:pPr>
            <a:r>
              <a:rPr lang="ru" b="1" sz="900">
                <a:latin typeface="Times New Roman"/>
              </a:rPr>
              <a:t>Реестр операторов инвестиционных платформ по состоянию на 27.08.2021</a:t>
            </a:r>
          </a:p>
        </p:txBody>
      </p:sp>
      <p:graphicFrame>
        <p:nvGraphicFramePr>
          <p:cNvPr id="8" name=""/>
          <p:cNvGraphicFramePr>
            <a:graphicFrameLocks noGrp="1"/>
          </p:cNvGraphicFramePr>
          <p:nvPr/>
        </p:nvGraphicFramePr>
        <p:xfrm>
          <a:off x="2097024" y="4117848"/>
          <a:ext cx="7902448" cy="2368296"/>
        </p:xfrm>
        <a:graphic>
          <a:graphicData uri="http://schemas.openxmlformats.org/drawingml/2006/table">
            <a:tbl>
              <a:tblPr/>
              <a:tblGrid>
                <a:gridCol w="734568"/>
                <a:gridCol w="1115568"/>
                <a:gridCol w="734568"/>
                <a:gridCol w="731520"/>
                <a:gridCol w="743712"/>
                <a:gridCol w="208280"/>
                <a:gridCol w="844296"/>
                <a:gridCol w="208280"/>
                <a:gridCol w="774192"/>
                <a:gridCol w="1088136"/>
                <a:gridCol w="719328"/>
              </a:tblGrid>
              <a:tr h="1350264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включения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сведений об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операторе инв есп щионной платформы в реестр операторов инв е сп щионных платформ</a:t>
                      </a:r>
                    </a:p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  <a:spcAft>
                          <a:spcPts val="1890"/>
                        </a:spcAft>
                      </a:pP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Полное и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сокращенное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(при наличии) фирменное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наименование на русском языке</a:t>
                      </a:r>
                    </a:p>
                    <a:p>
                      <a:pPr marL="980000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153A5C"/>
                          </a:solidFill>
                          <a:latin typeface="Times New Roman"/>
                        </a:rPr>
                        <a:t>ОГРН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ИНН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Адрес, указанный в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ЕГРЮЛ</a:t>
                      </a:r>
                    </a:p>
                  </a:txBody>
                  <a:tcPr marL="0" marR="0" marT="0" marB="0" anchor="ctr"/>
                </a:tc>
                <a:tc rowSpan="4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сайта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информационнотелекоммуникационной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сети «Интернет»,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который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используется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оператором инв е </a:t>
                      </a:r>
                      <a:r>
                        <a:rPr lang="ru" sz="600">
                          <a:latin typeface="Times New Roman"/>
                        </a:rPr>
                        <a:t>сп од юнной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платформы для предоставления </a:t>
                      </a:r>
                      <a:r>
                        <a:rPr lang="ru" sz="600">
                          <a:latin typeface="Times New Roman"/>
                        </a:rPr>
                        <a:t>доступа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к инв е </a:t>
                      </a:r>
                      <a:r>
                        <a:rPr lang="ru" sz="600">
                          <a:latin typeface="Times New Roman"/>
                        </a:rPr>
                        <a:t>сп щионной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платформе</a:t>
                      </a:r>
                    </a:p>
                  </a:txBody>
                  <a:tcPr marL="0" marR="0" marT="0" marB="0" anchor="ctr"/>
                </a:tc>
                <a:tc rowSpan="4">
                  <a:txBody>
                    <a:bodyPr lIns="0" tIns="0" rIns="0" bIns="0">
                      <a:noAutofit/>
                    </a:bodyPr>
                    <a:p>
                      <a:endParaRPr sz="640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Номер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контактного телефона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Адрес электронной почты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  <a:spcAft>
                          <a:spcPts val="700"/>
                        </a:spcAft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Дата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исключения оператора инв е сп щионной платформы из реестра операторов инвеспщионных платформ (при наличии)</a:t>
                      </a:r>
                    </a:p>
                    <a:p>
                      <a:pPr algn="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I</a:t>
                      </a:r>
                    </a:p>
                  </a:txBody>
                  <a:tcPr marL="0" marR="0" marT="0" marB="0" anchor="b"/>
                </a:tc>
              </a:tr>
              <a:tr h="128016">
                <a:tc>
                  <a:txBody>
                    <a:bodyPr lIns="0" tIns="0" rIns="0" bIns="0">
                      <a:noAutofit/>
                    </a:bodyPr>
                    <a:p>
                      <a:pPr indent="342900"/>
                      <a:r>
                        <a:rPr lang="ru" sz="60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2B449F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6D3C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7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7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294200" indent="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/>
                </a:tc>
              </a:tr>
              <a:tr h="457200">
                <a:tc>
                  <a:txBody>
                    <a:bodyPr lIns="0" tIns="0" rIns="0" bIns="0">
                      <a:noAutofit/>
                    </a:bodyPr>
                    <a:p>
                      <a:pPr indent="17780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02.062020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Акционерное общество «Независимая регистраторская компания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Р.О.С.Т.», АО «НРК-Р.О.С.Т.»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1027739216757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7726030449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107076,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Москва, ул Стромынка, </a:t>
                      </a:r>
                      <a:r>
                        <a:rPr lang="ru" sz="600">
                          <a:solidFill>
                            <a:srgbClr val="34365E"/>
                          </a:solidFill>
                          <a:latin typeface="Times New Roman"/>
                        </a:rPr>
                        <a:t>д.18,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корп.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5Б. </a:t>
                      </a:r>
                      <a:r>
                        <a:rPr lang="ru" sz="600">
                          <a:solidFill>
                            <a:srgbClr val="2B1C32"/>
                          </a:solidFill>
                          <a:latin typeface="Times New Roman"/>
                        </a:rPr>
                        <a:t>пом. </a:t>
                      </a: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IX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22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177800"/>
                      <a:r>
                        <a:rPr lang="en-US" sz="600">
                          <a:solidFill>
                            <a:srgbClr val="4E4247"/>
                          </a:solidFill>
                          <a:latin typeface="Times New Roman"/>
                        </a:rPr>
                        <a:t>WW3V.rrOSt.ru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22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8-495-780-73-63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en-US" sz="600">
                          <a:solidFill>
                            <a:srgbClr val="38030D"/>
                          </a:solidFill>
                          <a:latin typeface="Times New Roman"/>
                          <a:hlinkClick r:id="rLinkId1"/>
                        </a:rPr>
                        <a:t>info@nost.ru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200"/>
                    </a:p>
                  </a:txBody>
                  <a:tcPr marL="0" marR="0" marT="0" marB="0"/>
                </a:tc>
              </a:tr>
              <a:tr h="432816">
                <a:tc>
                  <a:txBody>
                    <a:bodyPr lIns="0" tIns="0" rIns="0" bIns="0">
                      <a:noAutofit/>
                    </a:bodyPr>
                    <a:p>
                      <a:pPr indent="17780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30.062020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Общество с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ограниченной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ответственностью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« Поток. Диджитал ». </a:t>
                      </a:r>
                      <a:r>
                        <a:rPr lang="ru" sz="600">
                          <a:solidFill>
                            <a:srgbClr val="716C81"/>
                          </a:solidFill>
                          <a:latin typeface="Times New Roman"/>
                        </a:rPr>
                        <a:t>ООО « </a:t>
                      </a:r>
                      <a:r>
                        <a:rPr lang="ru" sz="600">
                          <a:solidFill>
                            <a:srgbClr val="4E4247"/>
                          </a:solidFill>
                          <a:latin typeface="Times New Roman"/>
                        </a:rPr>
                        <a:t>Поток.Диджитал •&gt;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1167746721735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9701046627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105066,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г. </a:t>
                      </a:r>
                      <a:r>
                        <a:rPr lang="ru" sz="600">
                          <a:solidFill>
                            <a:srgbClr val="404040"/>
                          </a:solidFill>
                          <a:latin typeface="Times New Roman"/>
                        </a:rPr>
                        <a:t>Москва, ул Ольховская, д. </a:t>
                      </a:r>
                      <a:r>
                        <a:rPr lang="ru" sz="600">
                          <a:solidFill>
                            <a:srgbClr val="6D3C00"/>
                          </a:solidFill>
                          <a:latin typeface="Times New Roman"/>
                        </a:rPr>
                        <a:t>4,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корп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1, </a:t>
                      </a:r>
                      <a:r>
                        <a:rPr lang="ru" sz="600">
                          <a:solidFill>
                            <a:srgbClr val="271119"/>
                          </a:solidFill>
                          <a:latin typeface="Times New Roman"/>
                        </a:rPr>
                        <a:t>оф. 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128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21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177800"/>
                      <a:r>
                        <a:rPr lang="en-US" sz="600">
                          <a:solidFill>
                            <a:srgbClr val="271119"/>
                          </a:solidFill>
                          <a:latin typeface="Times New Roman"/>
                        </a:rPr>
                        <a:t>potok. digital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21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18000"/>
                        </a:lnSpc>
                      </a:pPr>
                      <a:r>
                        <a:rPr lang="ru" sz="600">
                          <a:solidFill>
                            <a:srgbClr val="72726D"/>
                          </a:solidFill>
                          <a:latin typeface="Times New Roman"/>
                        </a:rPr>
                        <a:t>8-916-854-10-96, 8-929</a:t>
                      </a:r>
                      <a:r>
                        <a:rPr lang="ru" sz="600">
                          <a:solidFill>
                            <a:srgbClr val="5F5C5A"/>
                          </a:solidFill>
                          <a:latin typeface="Times New Roman"/>
                        </a:rPr>
                        <a:t>911-93-05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en-US" sz="600">
                          <a:solidFill>
                            <a:srgbClr val="4E4247"/>
                          </a:solidFill>
                          <a:latin typeface="Times New Roman"/>
                        </a:rPr>
                        <a:t>ok@potok. </a:t>
                      </a:r>
                      <a:r>
                        <a:rPr lang="en-US" sz="600">
                          <a:solidFill>
                            <a:srgbClr val="2B1C32"/>
                          </a:solidFill>
                          <a:latin typeface="Times New Roman"/>
                        </a:rPr>
                        <a:t>digital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2100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45720"/>
            <a:ext cx="365760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33</a:t>
            </a:r>
          </a:p>
        </p:txBody>
      </p:sp>
      <p:sp>
        <p:nvSpPr>
          <p:cNvPr id="4" name="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"/>
          <p:cNvSpPr/>
          <p:nvPr/>
        </p:nvSpPr>
        <p:spPr>
          <a:xfrm>
            <a:off x="4239768" y="1773936"/>
            <a:ext cx="3227832" cy="2103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1600">
                <a:latin typeface="Calibri"/>
              </a:rPr>
              <a:t>3.4. Утилитарные цифровые права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2289048" y="2081784"/>
          <a:ext cx="7613904" cy="2694432"/>
        </p:xfrm>
        <a:graphic>
          <a:graphicData uri="http://schemas.openxmlformats.org/drawingml/2006/table">
            <a:tbl>
              <a:tblPr/>
              <a:tblGrid>
                <a:gridCol w="405384"/>
                <a:gridCol w="2593848"/>
                <a:gridCol w="1149096"/>
                <a:gridCol w="1152144"/>
                <a:gridCol w="2313432"/>
              </a:tblGrid>
              <a:tr h="890016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№ </a:t>
                      </a:r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п/п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Уникальное условное обозначение'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Дата приобретения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09000"/>
                        </a:lnSpc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Объем инвес</a:t>
                      </a:r>
                      <a:r>
                        <a:rPr lang="ru" baseline="30000" sz="11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иций </a:t>
                      </a:r>
                      <a:r>
                        <a:rPr lang="ru" sz="1100">
                          <a:solidFill>
                            <a:srgbClr val="72726D"/>
                          </a:solidFill>
                          <a:latin typeface="Arial"/>
                        </a:rPr>
                        <a:t>(руь_)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marL="65600" indent="177800">
                        <a:lnSpc>
                          <a:spcPct val="106000"/>
                        </a:lnSpc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Сведения об операторе инвес</a:t>
                      </a:r>
                      <a:r>
                        <a:rPr lang="ru" baseline="30000" sz="1100">
                          <a:solidFill>
                            <a:srgbClr val="404040"/>
                          </a:solidFill>
                          <a:latin typeface="Arial"/>
                        </a:rPr>
                        <a:t>_</a:t>
                      </a: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иционьой платформ</a:t>
                      </a:r>
                    </a:p>
                  </a:txBody>
                  <a:tcPr marL="0" marR="0" marT="0" marB="0" anchor="ctr"/>
                </a:tc>
              </a:tr>
              <a:tr h="368808">
                <a:tc>
                  <a:txBody>
                    <a:bodyPr lIns="0" tIns="0" rIns="0" bIns="0">
                      <a:noAutofit/>
                    </a:bodyPr>
                    <a:p>
                      <a:pPr indent="139700"/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1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marL="1068900" indent="0"/>
                      <a:r>
                        <a:rPr lang="ru" sz="600">
                          <a:latin typeface="Times New Roman"/>
                        </a:rPr>
                        <a:t>г</a:t>
                      </a:r>
                    </a:p>
                  </a:txBody>
                  <a:tcPr marL="0" marR="0" marT="0" marB="0" anchor="ctr"/>
                </a:tc>
              </a:tr>
              <a:tr h="713232">
                <a:tc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81818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Заём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№3041814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2B1C32"/>
                          </a:solidFill>
                          <a:latin typeface="Arial"/>
                        </a:rPr>
                        <a:t>25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.08.2020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100 000,00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11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а </a:t>
                      </a:r>
                      <a:r>
                        <a:rPr lang="ru" sz="1100">
                          <a:latin typeface="Arial"/>
                        </a:rPr>
                        <a:t>Г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отоасДиджитал» ИНН: 9701046627, </a:t>
                      </a:r>
                      <a:r>
                        <a:rPr lang="ru" sz="1100">
                          <a:latin typeface="Arial"/>
                        </a:rPr>
                        <a:t>ОГРН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</a:p>
                  </a:txBody>
                  <a:tcPr marL="0" marR="0" marT="0" marB="0" anchor="ctr"/>
                </a:tc>
              </a:tr>
              <a:tr h="722376">
                <a:tc>
                  <a:txBody>
                    <a:bodyPr lIns="0" tIns="0" rIns="0" bIns="0">
                      <a:noAutofit/>
                    </a:bodyPr>
                    <a:p>
                      <a:pPr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271119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Заём № 3044635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03.09.2020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139700">
                        <a:spcBef>
                          <a:spcPts val="490"/>
                        </a:spcBef>
                      </a:pPr>
                      <a:r>
                        <a:rPr lang="ru" sz="1100">
                          <a:solidFill>
                            <a:srgbClr val="404040"/>
                          </a:solidFill>
                          <a:latin typeface="Arial"/>
                        </a:rPr>
                        <a:t>125 000,00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ct val="111000"/>
                        </a:lnSpc>
                      </a:pP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ООО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а </a:t>
                      </a:r>
                      <a:r>
                        <a:rPr lang="ru" sz="1100">
                          <a:latin typeface="Arial"/>
                        </a:rPr>
                        <a:t>Г 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отокДиджиталр ИНН: 9701046627, </a:t>
                      </a:r>
                      <a:r>
                        <a:rPr lang="ru" sz="1100">
                          <a:latin typeface="Arial"/>
                        </a:rPr>
                        <a:t>ОГРН: </a:t>
                      </a:r>
                      <a:r>
                        <a:rPr lang="ru" sz="1100">
                          <a:solidFill>
                            <a:srgbClr val="5F5C5A"/>
                          </a:solidFill>
                          <a:latin typeface="Arial"/>
                        </a:rPr>
                        <a:t>11</a:t>
                      </a:r>
                      <a:r>
                        <a:rPr lang="ru" sz="1100">
                          <a:solidFill>
                            <a:srgbClr val="4E4247"/>
                          </a:solidFill>
                          <a:latin typeface="Arial"/>
                        </a:rPr>
                        <a:t>6774672173Е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530352" y="5449824"/>
            <a:ext cx="8058912" cy="195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400">
                <a:solidFill>
                  <a:srgbClr val="4472C4"/>
                </a:solidFill>
                <a:latin typeface="Calibri"/>
              </a:rPr>
              <a:t>&lt;1&gt; Указывается уникальное условное обозначение, идентифицирующее утилитарное цифровое право</a:t>
            </a:r>
          </a:p>
        </p:txBody>
      </p:sp>
      <p:sp>
        <p:nvSpPr>
          <p:cNvPr id="8" name=""/>
          <p:cNvSpPr/>
          <p:nvPr/>
        </p:nvSpPr>
        <p:spPr>
          <a:xfrm>
            <a:off x="530352" y="5879592"/>
            <a:ext cx="10805160" cy="405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400">
                <a:solidFill>
                  <a:srgbClr val="4472C4"/>
                </a:solidFill>
                <a:latin typeface="Calibri"/>
              </a:rPr>
              <a:t>&lt;2&gt; Указываются наименование оператора инвестиционной платформы, его идентификационный номер налогоплательщика и основной государственный регистрационный номер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32464" y="45720"/>
            <a:ext cx="371856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34</a:t>
            </a:r>
          </a:p>
        </p:txBody>
      </p:sp>
      <p:sp>
        <p:nvSpPr>
          <p:cNvPr id="3" name=""/>
          <p:cNvSpPr/>
          <p:nvPr/>
        </p:nvSpPr>
        <p:spPr>
          <a:xfrm>
            <a:off x="838200" y="893064"/>
            <a:ext cx="10512552" cy="1033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Федеральный закон от 31 июля 2020 г. № 259-ФЗ "О цифровых финансовых активах, цифровой валюте и о внесении изменений в отдельные законодательные акты Российской Федерации"</a:t>
            </a:r>
          </a:p>
        </p:txBody>
      </p:sp>
      <p:sp>
        <p:nvSpPr>
          <p:cNvPr id="4" name=""/>
          <p:cNvSpPr/>
          <p:nvPr/>
        </p:nvSpPr>
        <p:spPr>
          <a:xfrm>
            <a:off x="883920" y="2505456"/>
            <a:ext cx="1892808" cy="24384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203200"/>
            <a:r>
              <a:rPr lang="ru" b="1" sz="1900">
                <a:solidFill>
                  <a:srgbClr val="FFFFFF"/>
                </a:solidFill>
                <a:latin typeface="Calibri"/>
              </a:rPr>
              <a:t>Цифровая валюта</a:t>
            </a:r>
          </a:p>
        </p:txBody>
      </p:sp>
      <p:sp>
        <p:nvSpPr>
          <p:cNvPr id="5" name=""/>
          <p:cNvSpPr/>
          <p:nvPr/>
        </p:nvSpPr>
        <p:spPr>
          <a:xfrm>
            <a:off x="630936" y="3169920"/>
            <a:ext cx="10725912" cy="31181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306900" indent="-342900">
              <a:lnSpc>
                <a:spcPct val="95000"/>
              </a:lnSpc>
            </a:pPr>
            <a:r>
              <a:rPr lang="ru" sz="1600">
                <a:solidFill>
                  <a:srgbClr val="4472C4"/>
                </a:solidFill>
                <a:latin typeface="Times New Roman"/>
              </a:rPr>
              <a:t>о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</a:t>
            </a:r>
          </a:p>
          <a:p>
            <a:pPr indent="45720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□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в качестве средства платежа, не являющегося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денежной единицей Российской Федерации,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денежной единицей иностранного государства и (или)</a:t>
            </a:r>
          </a:p>
          <a:p>
            <a:pPr marL="878400" indent="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&gt;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международной денежной или расчетной единицей,</a:t>
            </a:r>
          </a:p>
          <a:p>
            <a:pPr indent="457200">
              <a:lnSpc>
                <a:spcPct val="62000"/>
              </a:lnSpc>
            </a:pPr>
            <a:r>
              <a:rPr lang="ru" sz="2900">
                <a:solidFill>
                  <a:srgbClr val="4472C4"/>
                </a:solidFill>
                <a:latin typeface="Calibri"/>
              </a:rPr>
              <a:t>□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и (или) в качестве инвестиций</a:t>
            </a:r>
          </a:p>
          <a:p>
            <a:pPr marL="306900" indent="-342900">
              <a:lnSpc>
                <a:spcPct val="97000"/>
              </a:lnSpc>
            </a:pPr>
            <a:r>
              <a:rPr lang="ru" sz="1600">
                <a:solidFill>
                  <a:srgbClr val="4472C4"/>
                </a:solidFill>
                <a:latin typeface="Times New Roman"/>
              </a:rPr>
              <a:t>о </a:t>
            </a:r>
            <a:r>
              <a:rPr lang="ru" sz="1900">
                <a:solidFill>
                  <a:srgbClr val="4472C4"/>
                </a:solidFill>
                <a:latin typeface="Calibri"/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" sz="1800">
                <a:solidFill>
                  <a:srgbClr val="8FAADC"/>
                </a:solidFill>
                <a:latin typeface="Calibri"/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45720"/>
            <a:ext cx="36271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35</a:t>
            </a:r>
          </a:p>
        </p:txBody>
      </p:sp>
      <p:sp>
        <p:nvSpPr>
          <p:cNvPr id="4" name="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5" name=""/>
          <p:cNvSpPr/>
          <p:nvPr/>
        </p:nvSpPr>
        <p:spPr>
          <a:xfrm>
            <a:off x="4261104" y="1859280"/>
            <a:ext cx="2916936" cy="2834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latin typeface="Calibri"/>
              </a:rPr>
              <a:t>3.5. Цифровая валюта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618744" y="2286000"/>
          <a:ext cx="10850880" cy="2572512"/>
        </p:xfrm>
        <a:graphic>
          <a:graphicData uri="http://schemas.openxmlformats.org/drawingml/2006/table">
            <a:tbl>
              <a:tblPr/>
              <a:tblGrid>
                <a:gridCol w="591312"/>
                <a:gridCol w="5324856"/>
                <a:gridCol w="2456688"/>
                <a:gridCol w="2478024"/>
              </a:tblGrid>
              <a:tr h="1024128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77000"/>
                        </a:lnSpc>
                      </a:pPr>
                      <a:r>
                        <a:rPr lang="ru" b="1" sz="2000">
                          <a:solidFill>
                            <a:srgbClr val="4E4247"/>
                          </a:solidFill>
                          <a:latin typeface="Calibri"/>
                        </a:rPr>
                        <a:t>№ </a:t>
                      </a:r>
                      <a:r>
                        <a:rPr lang="ru" b="1" sz="2000">
                          <a:solidFill>
                            <a:srgbClr val="818181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82000"/>
                        </a:lnSpc>
                      </a:pP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Наименование </a:t>
                      </a:r>
                      <a:r>
                        <a:rPr lang="ru" sz="1900">
                          <a:solidFill>
                            <a:srgbClr val="5F5C5A"/>
                          </a:solidFill>
                          <a:latin typeface="Calibri"/>
                        </a:rPr>
                        <a:t>цифровой </a:t>
                      </a: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валюты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900">
                          <a:solidFill>
                            <a:srgbClr val="2B1C32"/>
                          </a:solidFill>
                          <a:latin typeface="Calibri"/>
                        </a:rPr>
                        <a:t>Дата </a:t>
                      </a:r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приобретения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54000"/>
                      <a:r>
                        <a:rPr lang="ru" sz="1900">
                          <a:solidFill>
                            <a:srgbClr val="404040"/>
                          </a:solidFill>
                          <a:latin typeface="Calibri"/>
                        </a:rPr>
                        <a:t>Общее количество</a:t>
                      </a:r>
                    </a:p>
                  </a:txBody>
                  <a:tcPr marL="0" marR="0" marT="0" marB="0" anchor="ctr"/>
                </a:tc>
              </a:tr>
              <a:tr h="521208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900">
                          <a:solidFill>
                            <a:srgbClr val="271119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4E424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40404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/>
                </a:tc>
              </a:tr>
              <a:tr h="509016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72726D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en-US" b="1" sz="2000">
                          <a:solidFill>
                            <a:srgbClr val="4E4247"/>
                          </a:solidFill>
                          <a:latin typeface="Calibri"/>
                        </a:rPr>
                        <a:t>Bitcoin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72726D"/>
                          </a:solidFill>
                          <a:latin typeface="Calibri"/>
                        </a:rPr>
                        <a:t>13.06.2020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2000">
                          <a:solidFill>
                            <a:srgbClr val="5F5C5A"/>
                          </a:solidFill>
                          <a:latin typeface="Calibri"/>
                        </a:rPr>
                        <a:t>0,01156018</a:t>
                      </a:r>
                    </a:p>
                  </a:txBody>
                  <a:tcPr marL="0" marR="0" marT="0" marB="0" anchor="ctr"/>
                </a:tc>
              </a:tr>
              <a:tr h="518160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900">
                          <a:solidFill>
                            <a:srgbClr val="2B1C32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en-US" sz="1900">
                          <a:solidFill>
                            <a:srgbClr val="4E4247"/>
                          </a:solidFill>
                          <a:latin typeface="Times New Roman"/>
                        </a:rPr>
                        <a:t>Etherewn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000">
                          <a:solidFill>
                            <a:srgbClr val="4E4247"/>
                          </a:solidFill>
                          <a:latin typeface="Calibri"/>
                        </a:rPr>
                        <a:t>30.03 2020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900">
                          <a:solidFill>
                            <a:srgbClr val="4E4247"/>
                          </a:solidFill>
                          <a:latin typeface="Times New Roman"/>
                        </a:rPr>
                        <a:t>1.52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350008" y="4017264"/>
            <a:ext cx="451104" cy="451104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332464" y="60960"/>
            <a:ext cx="371856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36</a:t>
            </a:r>
          </a:p>
        </p:txBody>
      </p:sp>
      <p:sp>
        <p:nvSpPr>
          <p:cNvPr id="5" name="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2206752" y="1395984"/>
          <a:ext cx="7620000" cy="1097280"/>
        </p:xfrm>
        <a:graphic>
          <a:graphicData uri="http://schemas.openxmlformats.org/drawingml/2006/table">
            <a:tbl>
              <a:tblPr/>
              <a:tblGrid>
                <a:gridCol w="451104"/>
                <a:gridCol w="1816608"/>
                <a:gridCol w="1267968"/>
                <a:gridCol w="1143000"/>
                <a:gridCol w="1143000"/>
                <a:gridCol w="1798320"/>
              </a:tblGrid>
              <a:tr h="1097280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en-US" sz="1200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</a:t>
                      </a:r>
                      <a:r>
                        <a:rPr lang="ru" sz="1200">
                          <a:solidFill>
                            <a:srgbClr val="0C4180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адрес банка или иной кредитной организации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</a:t>
                      </a:r>
                      <a:r>
                        <a:rPr lang="ru" sz="1200">
                          <a:solidFill>
                            <a:srgbClr val="38030D"/>
                          </a:solidFill>
                          <a:latin typeface="Tahoma"/>
                        </a:rPr>
                        <a:t>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валюта счета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Дата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открытия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счета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30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Остаток на счете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63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Сумма поступивших на счет денежных средств </a:t>
                      </a:r>
                      <a:r>
                        <a:rPr lang="ru" i="1" sz="1200">
                          <a:solidFill>
                            <a:srgbClr val="746FA4"/>
                          </a:solidFill>
                          <a:latin typeface="Tahoma"/>
                        </a:rPr>
                        <a:t>&lt;Ъ&gt;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356616" y="2743200"/>
            <a:ext cx="1085697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</a:p>
        </p:txBody>
      </p:sp>
      <p:sp>
        <p:nvSpPr>
          <p:cNvPr id="8" name=""/>
          <p:cNvSpPr/>
          <p:nvPr/>
        </p:nvSpPr>
        <p:spPr>
          <a:xfrm>
            <a:off x="432816" y="3785616"/>
            <a:ext cx="1978152" cy="23164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FFFFFF"/>
                </a:solidFill>
                <a:latin typeface="Calibri"/>
              </a:rPr>
              <a:t>Счета в кредитных</a:t>
            </a:r>
          </a:p>
        </p:txBody>
      </p:sp>
      <p:sp>
        <p:nvSpPr>
          <p:cNvPr id="9" name=""/>
          <p:cNvSpPr/>
          <p:nvPr/>
        </p:nvSpPr>
        <p:spPr>
          <a:xfrm>
            <a:off x="685800" y="4056888"/>
            <a:ext cx="1472184" cy="19507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FFFFFF"/>
                </a:solidFill>
                <a:latin typeface="Calibri"/>
              </a:rPr>
              <a:t>организациях</a:t>
            </a:r>
          </a:p>
        </p:txBody>
      </p:sp>
      <p:sp>
        <p:nvSpPr>
          <p:cNvPr id="10" name=""/>
          <p:cNvSpPr/>
          <p:nvPr/>
        </p:nvSpPr>
        <p:spPr>
          <a:xfrm>
            <a:off x="3133344" y="3636264"/>
            <a:ext cx="2456688" cy="7711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215900"/>
            <a:r>
              <a:rPr lang="ru" sz="1900">
                <a:solidFill>
                  <a:srgbClr val="4472C4"/>
                </a:solidFill>
                <a:latin typeface="Calibri"/>
              </a:rPr>
              <a:t>Кредитная организация</a:t>
            </a:r>
          </a:p>
          <a:p>
            <a:pPr indent="21590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Банк России</a:t>
            </a:r>
          </a:p>
          <a:p>
            <a:pPr indent="215900">
              <a:lnSpc>
                <a:spcPct val="96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ФНС России</a:t>
            </a:r>
          </a:p>
        </p:txBody>
      </p:sp>
      <p:sp>
        <p:nvSpPr>
          <p:cNvPr id="12" name=""/>
          <p:cNvSpPr/>
          <p:nvPr/>
        </p:nvSpPr>
        <p:spPr>
          <a:xfrm>
            <a:off x="356616" y="4727448"/>
            <a:ext cx="10960608" cy="585216"/>
          </a:xfrm>
          <a:prstGeom prst="rect">
            <a:avLst/>
          </a:prstGeom>
          <a:solidFill>
            <a:srgbClr val="E2F0D9"/>
          </a:solidFill>
          <a:ln>
            <a:solidFill/>
          </a:ln>
        </p:spPr>
        <p:txBody>
          <a:bodyPr lIns="0" tIns="0" rIns="0" bIns="0">
            <a:noAutofit/>
          </a:bodyPr>
          <a:p>
            <a:pPr marL="2745300" indent="0">
              <a:lnSpc>
                <a:spcPct val="97000"/>
              </a:lnSpc>
            </a:pPr>
            <a:r>
              <a:rPr lang="ru" b="1" sz="1400">
                <a:solidFill>
                  <a:srgbClr val="2E75B6"/>
                </a:solidFill>
                <a:latin typeface="Calibri"/>
              </a:rPr>
              <a:t>Счета по вкладу, в том числе по вкладам с наименованием «Классический», «Выгодный», «Комфортный» и др., как правило, являются счетами по вкладу (депозиту) и подлежат отражению в данном разделе как «Депозитный»</a:t>
            </a:r>
          </a:p>
        </p:txBody>
      </p:sp>
      <p:sp>
        <p:nvSpPr>
          <p:cNvPr id="13" name=""/>
          <p:cNvSpPr/>
          <p:nvPr/>
        </p:nvSpPr>
        <p:spPr>
          <a:xfrm>
            <a:off x="356616" y="5312664"/>
            <a:ext cx="10960608" cy="1109472"/>
          </a:xfrm>
          <a:prstGeom prst="rect">
            <a:avLst/>
          </a:prstGeom>
          <a:solidFill>
            <a:srgbClr val="FFFFFF"/>
          </a:solidFill>
          <a:ln>
            <a:solidFill/>
          </a:ln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Банком России издано </a:t>
            </a:r>
            <a:r>
              <a:rPr lang="ru" b="1" sz="1900">
                <a:solidFill>
                  <a:srgbClr val="4472C4"/>
                </a:solidFill>
                <a:latin typeface="Calibri"/>
              </a:rPr>
              <a:t>Указание от 27 мая 2021 г. № 5798-У</a:t>
            </a:r>
            <a:r>
              <a:rPr lang="ru" sz="1900">
                <a:solidFill>
                  <a:srgbClr val="4472C4"/>
                </a:solidFill>
                <a:latin typeface="Calibri"/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37</a:t>
            </a:r>
          </a:p>
        </p:txBody>
      </p:sp>
      <p:sp>
        <p:nvSpPr>
          <p:cNvPr id="4" name="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5" name=""/>
          <p:cNvSpPr/>
          <p:nvPr/>
        </p:nvSpPr>
        <p:spPr>
          <a:xfrm>
            <a:off x="423672" y="1883664"/>
            <a:ext cx="10872216" cy="20878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</a:t>
            </a:r>
          </a:p>
          <a:p>
            <a:pPr indent="0">
              <a:lnSpc>
                <a:spcPct val="97000"/>
              </a:lnSpc>
              <a:spcAft>
                <a:spcPts val="140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Формой справки не предусмотрено предоставление в обязательном порядке договора об открытии счета</a:t>
            </a:r>
          </a:p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Получение сведений от кредитной организации в рамках Указания Банка России № 5798-У с использованием средств дистанционного обслуживания клиента предусмотрено данным Указанием, а не Методическими рекомендациями</a:t>
            </a:r>
          </a:p>
        </p:txBody>
      </p:sp>
      <p:sp>
        <p:nvSpPr>
          <p:cNvPr id="6" name=""/>
          <p:cNvSpPr/>
          <p:nvPr/>
        </p:nvSpPr>
        <p:spPr>
          <a:xfrm>
            <a:off x="432816" y="4325112"/>
            <a:ext cx="11183112" cy="7741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7" name=""/>
          <p:cNvSpPr/>
          <p:nvPr/>
        </p:nvSpPr>
        <p:spPr>
          <a:xfrm>
            <a:off x="432816" y="5394960"/>
            <a:ext cx="8698992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В случае наличия жалоб / проблем целесообразно письменно обращаться в Банк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32464" y="60960"/>
            <a:ext cx="368808" cy="2682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38</a:t>
            </a:r>
          </a:p>
        </p:txBody>
      </p:sp>
      <p:sp>
        <p:nvSpPr>
          <p:cNvPr id="4" name=""/>
          <p:cNvSpPr/>
          <p:nvPr/>
        </p:nvSpPr>
        <p:spPr>
          <a:xfrm>
            <a:off x="1426464" y="920496"/>
            <a:ext cx="935431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5" name=""/>
          <p:cNvSpPr/>
          <p:nvPr/>
        </p:nvSpPr>
        <p:spPr>
          <a:xfrm>
            <a:off x="463296" y="1874520"/>
            <a:ext cx="11106912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В рамках антикоррупционной проверки ФНС России вправе отказать в предоставлении информации о счетах, так как это не предусмотрено Законом Российской Федерации № 943-1</a:t>
            </a:r>
          </a:p>
        </p:txBody>
      </p:sp>
      <p:sp>
        <p:nvSpPr>
          <p:cNvPr id="6" name=""/>
          <p:cNvSpPr/>
          <p:nvPr/>
        </p:nvSpPr>
        <p:spPr>
          <a:xfrm>
            <a:off x="457200" y="2749296"/>
            <a:ext cx="10988040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Если при получении информации от кредитной организации выявились «новые» счета, то служащий (работник) может приложить пояснения к справке</a:t>
            </a:r>
          </a:p>
        </p:txBody>
      </p:sp>
      <p:sp>
        <p:nvSpPr>
          <p:cNvPr id="7" name=""/>
          <p:cNvSpPr/>
          <p:nvPr/>
        </p:nvSpPr>
        <p:spPr>
          <a:xfrm>
            <a:off x="460248" y="3685032"/>
            <a:ext cx="11250168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Графа "Сумма поступивших на счет денежных средств" заполняется только в случае, если общая сумма денежных поступлений на отдельный счет за отчетный период превышает общий доход служащего (работника) и его супруги (супруга) за отчетный период и два предшествующих ему года</a:t>
            </a:r>
          </a:p>
        </p:txBody>
      </p:sp>
      <p:sp>
        <p:nvSpPr>
          <p:cNvPr id="8" name=""/>
          <p:cNvSpPr/>
          <p:nvPr/>
        </p:nvSpPr>
        <p:spPr>
          <a:xfrm>
            <a:off x="457200" y="4892040"/>
            <a:ext cx="7946136" cy="2377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9" name=""/>
          <p:cNvSpPr/>
          <p:nvPr/>
        </p:nvSpPr>
        <p:spPr>
          <a:xfrm>
            <a:off x="463296" y="5477256"/>
            <a:ext cx="7467600" cy="2377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Номинальный счет подлежит отражению, а ссудный счет и счет брокера нет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404872" y="3176016"/>
            <a:ext cx="463296" cy="899160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332464" y="48768"/>
            <a:ext cx="368808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39</a:t>
            </a:r>
          </a:p>
        </p:txBody>
      </p:sp>
      <p:sp>
        <p:nvSpPr>
          <p:cNvPr id="5" name="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6" name=""/>
          <p:cNvSpPr/>
          <p:nvPr/>
        </p:nvSpPr>
        <p:spPr>
          <a:xfrm>
            <a:off x="417576" y="1673352"/>
            <a:ext cx="1096365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</a:p>
        </p:txBody>
      </p:sp>
      <p:sp>
        <p:nvSpPr>
          <p:cNvPr id="7" name=""/>
          <p:cNvSpPr/>
          <p:nvPr/>
        </p:nvSpPr>
        <p:spPr>
          <a:xfrm>
            <a:off x="426720" y="2602992"/>
            <a:ext cx="905560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"/>
          <p:cNvSpPr/>
          <p:nvPr/>
        </p:nvSpPr>
        <p:spPr>
          <a:xfrm>
            <a:off x="569976" y="3383280"/>
            <a:ext cx="1834896" cy="47853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9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Ценные бумаги и участие</a:t>
            </a:r>
          </a:p>
        </p:txBody>
      </p:sp>
      <p:sp>
        <p:nvSpPr>
          <p:cNvPr id="9" name=""/>
          <p:cNvSpPr/>
          <p:nvPr/>
        </p:nvSpPr>
        <p:spPr>
          <a:xfrm>
            <a:off x="3209544" y="3243072"/>
            <a:ext cx="8439912" cy="8138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ЕГРЮЛ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0" name=""/>
          <p:cNvSpPr/>
          <p:nvPr/>
        </p:nvSpPr>
        <p:spPr>
          <a:xfrm>
            <a:off x="435864" y="4538472"/>
            <a:ext cx="8759952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Императивного запрета на приобретения служащим (работником) ценных бумаг нет</a:t>
            </a:r>
          </a:p>
        </p:txBody>
      </p:sp>
      <p:sp>
        <p:nvSpPr>
          <p:cNvPr id="11" name=""/>
          <p:cNvSpPr/>
          <p:nvPr/>
        </p:nvSpPr>
        <p:spPr>
          <a:xfrm>
            <a:off x="3191256" y="5193792"/>
            <a:ext cx="8278368" cy="14508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отсутствие конфликта интересов</a:t>
            </a:r>
          </a:p>
          <a:p>
            <a:pPr indent="0">
              <a:lnSpc>
                <a:spcPct val="97000"/>
              </a:lnSpc>
              <a:spcAft>
                <a:spcPts val="98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отсутствие факта управления организацией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учет (при необходимости) запрета на иностранные финансовые инструменты: </a:t>
            </a:r>
            <a:r>
              <a:rPr lang="ru" b="1" sz="1900">
                <a:solidFill>
                  <a:srgbClr val="C00000"/>
                </a:solidFill>
                <a:latin typeface="Calibri"/>
              </a:rPr>
              <a:t>особое внимание на ПИФы и их состав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4123944" y="3471672"/>
            <a:ext cx="1078992" cy="99669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836920" y="1667256"/>
            <a:ext cx="551688" cy="4678680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6699504" y="2039112"/>
            <a:ext cx="880872" cy="883920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6598920" y="4980432"/>
            <a:ext cx="1078992" cy="1082040"/>
          </a:xfrm>
          <a:prstGeom prst="rect">
            <a:avLst/>
          </a:prstGeom>
        </p:spPr>
      </p:pic>
      <p:pic>
        <p:nvPicPr>
          <p:cNvPr id="7" name=""/>
          <p:cNvPicPr>
            <a:picLocks noChangeAspect="1"/>
          </p:cNvPicPr>
          <p:nvPr/>
        </p:nvPicPr>
        <p:blipFill>
          <a:blip r:embed="rPictId5"/>
          <a:stretch>
            <a:fillRect/>
          </a:stretch>
        </p:blipFill>
        <p:spPr>
          <a:xfrm>
            <a:off x="10277856" y="3084576"/>
            <a:ext cx="445008" cy="1770888"/>
          </a:xfrm>
          <a:prstGeom prst="rect">
            <a:avLst/>
          </a:prstGeom>
        </p:spPr>
      </p:pic>
      <p:pic>
        <p:nvPicPr>
          <p:cNvPr id="8" name=""/>
          <p:cNvPicPr>
            <a:picLocks noChangeAspect="1"/>
          </p:cNvPicPr>
          <p:nvPr/>
        </p:nvPicPr>
        <p:blipFill>
          <a:blip r:embed="rPictId6"/>
          <a:stretch>
            <a:fillRect/>
          </a:stretch>
        </p:blipFill>
        <p:spPr>
          <a:xfrm>
            <a:off x="10722864" y="3934968"/>
            <a:ext cx="850392" cy="158496"/>
          </a:xfrm>
          <a:prstGeom prst="rect">
            <a:avLst/>
          </a:prstGeom>
        </p:spPr>
      </p:pic>
      <p:pic>
        <p:nvPicPr>
          <p:cNvPr id="9" name=""/>
          <p:cNvPicPr>
            <a:picLocks noChangeAspect="1"/>
          </p:cNvPicPr>
          <p:nvPr/>
        </p:nvPicPr>
        <p:blipFill>
          <a:blip r:embed="rPictId7"/>
          <a:stretch>
            <a:fillRect/>
          </a:stretch>
        </p:blipFill>
        <p:spPr>
          <a:xfrm>
            <a:off x="9695688" y="4843272"/>
            <a:ext cx="1871472" cy="1725168"/>
          </a:xfrm>
          <a:prstGeom prst="rect">
            <a:avLst/>
          </a:prstGeom>
        </p:spPr>
      </p:pic>
      <p:sp>
        <p:nvSpPr>
          <p:cNvPr id="10" name=""/>
          <p:cNvSpPr/>
          <p:nvPr/>
        </p:nvSpPr>
        <p:spPr>
          <a:xfrm>
            <a:off x="11503152" y="48768"/>
            <a:ext cx="201168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800">
                <a:solidFill>
                  <a:srgbClr val="A9D18E"/>
                </a:solidFill>
                <a:latin typeface="Calibri"/>
              </a:rPr>
              <a:t>4</a:t>
            </a:r>
          </a:p>
        </p:txBody>
      </p:sp>
      <p:sp>
        <p:nvSpPr>
          <p:cNvPr id="11" name=""/>
          <p:cNvSpPr/>
          <p:nvPr/>
        </p:nvSpPr>
        <p:spPr>
          <a:xfrm>
            <a:off x="2538984" y="950976"/>
            <a:ext cx="711098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419100"/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Методическое обеспечение представления сведений</a:t>
            </a:r>
          </a:p>
        </p:txBody>
      </p:sp>
      <p:sp>
        <p:nvSpPr>
          <p:cNvPr id="13" name=""/>
          <p:cNvSpPr/>
          <p:nvPr/>
        </p:nvSpPr>
        <p:spPr>
          <a:xfrm>
            <a:off x="1508760" y="1624584"/>
            <a:ext cx="420624" cy="1743456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just" indent="0">
              <a:lnSpc>
                <a:spcPct val="61000"/>
              </a:lnSpc>
            </a:pPr>
            <a:r>
              <a:rPr lang="ru" sz="10700">
                <a:solidFill>
                  <a:srgbClr val="FFFFFF"/>
                </a:solidFill>
                <a:latin typeface="Arial"/>
              </a:rPr>
              <a:t>г к</a:t>
            </a:r>
          </a:p>
        </p:txBody>
      </p:sp>
      <p:sp>
        <p:nvSpPr>
          <p:cNvPr id="14" name=""/>
          <p:cNvSpPr/>
          <p:nvPr/>
        </p:nvSpPr>
        <p:spPr>
          <a:xfrm>
            <a:off x="2234184" y="1935480"/>
            <a:ext cx="3297936" cy="11551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1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lang="ru" b="1" sz="1200">
                <a:solidFill>
                  <a:srgbClr val="FFFFFF"/>
                </a:solidFill>
                <a:latin typeface="Calibri"/>
              </a:rPr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2022 году (за отчетный 2021 год)</a:t>
            </a:r>
          </a:p>
        </p:txBody>
      </p:sp>
      <p:sp>
        <p:nvSpPr>
          <p:cNvPr id="16" name=""/>
          <p:cNvSpPr/>
          <p:nvPr/>
        </p:nvSpPr>
        <p:spPr>
          <a:xfrm>
            <a:off x="1508760" y="4599432"/>
            <a:ext cx="329184" cy="7894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sz="10700">
                <a:solidFill>
                  <a:srgbClr val="FFFFFF"/>
                </a:solidFill>
                <a:latin typeface="Arial"/>
              </a:rPr>
              <a:t>г</a:t>
            </a:r>
          </a:p>
        </p:txBody>
      </p:sp>
      <p:sp>
        <p:nvSpPr>
          <p:cNvPr id="17" name=""/>
          <p:cNvSpPr/>
          <p:nvPr/>
        </p:nvSpPr>
        <p:spPr>
          <a:xfrm>
            <a:off x="1520952" y="5535168"/>
            <a:ext cx="414528" cy="80467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sz="10700">
                <a:solidFill>
                  <a:srgbClr val="FFFFFF"/>
                </a:solidFill>
                <a:latin typeface="Arial"/>
              </a:rPr>
              <a:t>к</a:t>
            </a:r>
          </a:p>
        </p:txBody>
      </p:sp>
      <p:sp>
        <p:nvSpPr>
          <p:cNvPr id="19" name=""/>
          <p:cNvSpPr/>
          <p:nvPr/>
        </p:nvSpPr>
        <p:spPr>
          <a:xfrm>
            <a:off x="2410968" y="4782312"/>
            <a:ext cx="3230880" cy="435864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1800">
                <a:solidFill>
                  <a:srgbClr val="FFFFFF"/>
                </a:solidFill>
                <a:latin typeface="Calibri"/>
              </a:rPr>
              <a:t>Обзор практики привлечения к ответственности</a:t>
            </a:r>
          </a:p>
        </p:txBody>
      </p:sp>
      <p:sp>
        <p:nvSpPr>
          <p:cNvPr id="20" name=""/>
          <p:cNvSpPr/>
          <p:nvPr/>
        </p:nvSpPr>
        <p:spPr>
          <a:xfrm>
            <a:off x="2133600" y="5312664"/>
            <a:ext cx="3508248" cy="8656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1200">
                <a:solidFill>
                  <a:srgbClr val="FFFFFF"/>
                </a:solidFill>
                <a:latin typeface="Calibri"/>
              </a:rPr>
              <a:t>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</a:p>
        </p:txBody>
      </p:sp>
      <p:sp>
        <p:nvSpPr>
          <p:cNvPr id="21" name=""/>
          <p:cNvSpPr/>
          <p:nvPr/>
        </p:nvSpPr>
        <p:spPr>
          <a:xfrm>
            <a:off x="6748272" y="3605784"/>
            <a:ext cx="3182112" cy="7894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89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Методические рекомендации </a:t>
            </a:r>
            <a:r>
              <a:rPr lang="ru" b="1" sz="1200">
                <a:solidFill>
                  <a:srgbClr val="FFFFFF"/>
                </a:solidFill>
                <a:latin typeface="Calibri"/>
              </a:rPr>
              <a:t>по проведению анализа сведений о доходах, расходах, об имуществе и обязательствах имущественного характера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4" name=""/>
          <p:cNvSpPr/>
          <p:nvPr/>
        </p:nvSpPr>
        <p:spPr>
          <a:xfrm>
            <a:off x="899160" y="1581912"/>
            <a:ext cx="10411968" cy="2987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Подраздел 5.1. Акции и иное участие в коммерческих организациях и фондах</a:t>
            </a:r>
          </a:p>
        </p:txBody>
      </p:sp>
      <p:graphicFrame>
        <p:nvGraphicFramePr>
          <p:cNvPr id="5" name=""/>
          <p:cNvGraphicFramePr>
            <a:graphicFrameLocks noGrp="1"/>
          </p:cNvGraphicFramePr>
          <p:nvPr/>
        </p:nvGraphicFramePr>
        <p:xfrm>
          <a:off x="2252472" y="2173224"/>
          <a:ext cx="7629144" cy="2755392"/>
        </p:xfrm>
        <a:graphic>
          <a:graphicData uri="http://schemas.openxmlformats.org/drawingml/2006/table">
            <a:tbl>
              <a:tblPr/>
              <a:tblGrid>
                <a:gridCol w="438912"/>
                <a:gridCol w="1030224"/>
                <a:gridCol w="981456"/>
                <a:gridCol w="563880"/>
                <a:gridCol w="1188720"/>
                <a:gridCol w="829056"/>
                <a:gridCol w="402336"/>
                <a:gridCol w="938784"/>
                <a:gridCol w="1255776"/>
              </a:tblGrid>
              <a:tr h="1088136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0F175F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040033"/>
                          </a:solidFill>
                          <a:latin typeface="Tahoma"/>
                        </a:rPr>
                        <a:t>п/ </a:t>
                      </a:r>
                      <a:r>
                        <a:rPr lang="ru" sz="1200">
                          <a:solidFill>
                            <a:srgbClr val="0F175F"/>
                          </a:solidFill>
                          <a:latin typeface="Tahoma"/>
                        </a:rPr>
                        <a:t>п</a:t>
                      </a:r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r" marL="268800" marR="281500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Наименование и организационноправовая форма организации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52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 организации (адрес)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52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31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Уставный капитал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 </a:t>
                      </a:r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52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Доля участия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3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участия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</a:p>
                  </a:txBody>
                  <a:tcPr marL="0" marR="0" marT="0" marB="0"/>
                </a:tc>
              </a:tr>
              <a:tr h="725424">
                <a:tc>
                  <a:txBody>
                    <a:bodyPr lIns="0" tIns="0" rIns="0" bIns="0">
                      <a:noAutofit/>
                    </a:bodyPr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marL="903800" indent="0"/>
                      <a:r>
                        <a:rPr lang="ru" b="1" sz="2400">
                          <a:solidFill>
                            <a:srgbClr val="70AD47"/>
                          </a:solidFill>
                          <a:latin typeface="Calibri"/>
                        </a:rPr>
                        <a:t>Подразд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2400">
                          <a:solidFill>
                            <a:srgbClr val="70AD47"/>
                          </a:solidFill>
                          <a:latin typeface="Calibri"/>
                        </a:rPr>
                        <a:t>^ел 5.2. Иные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5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2400">
                          <a:solidFill>
                            <a:srgbClr val="70AD47"/>
                          </a:solidFill>
                          <a:latin typeface="Calibri"/>
                        </a:rPr>
                        <a:t>ценные </a:t>
                      </a:r>
                      <a:r>
                        <a:rPr lang="ru" b="1" i="1" sz="2400">
                          <a:solidFill>
                            <a:srgbClr val="70AD47"/>
                          </a:solidFill>
                          <a:latin typeface="Calibri"/>
                        </a:rPr>
                        <a:t>б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2400">
                          <a:solidFill>
                            <a:srgbClr val="70AD47"/>
                          </a:solidFill>
                          <a:latin typeface="Calibri"/>
                        </a:rPr>
                        <a:t>умаги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3500"/>
                    </a:p>
                  </a:txBody>
                  <a:tcPr marL="0" marR="0" marT="0" marB="0"/>
                </a:tc>
              </a:tr>
              <a:tr h="941832"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en-US" sz="1200">
                          <a:solidFill>
                            <a:srgbClr val="5F5C5A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53292D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71119"/>
                          </a:solidFill>
                          <a:latin typeface="Tahoma"/>
                        </a:rPr>
                        <a:t>Вид ценной </a:t>
                      </a:r>
                      <a:r>
                        <a:rPr lang="ru" sz="1200">
                          <a:solidFill>
                            <a:srgbClr val="34365E"/>
                          </a:solidFill>
                          <a:latin typeface="Tahoma"/>
                        </a:rPr>
                        <a:t>бумаги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Лицо, выпустившее ценную бумагу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45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Номинальная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величина обязательства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(руб.)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4500"/>
                    </a:p>
                  </a:txBody>
                  <a:tcPr marL="0" marR="0" marT="0" marB="0"/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Общее количество</a:t>
                      </a:r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45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Общая стоимость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en-US" sz="1200">
                          <a:solidFill>
                            <a:srgbClr val="4E4247"/>
                          </a:solidFill>
                          <a:latin typeface="Tahoma"/>
                        </a:rPr>
                        <a:t>(PV6.)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"/>
          <p:cNvSpPr/>
          <p:nvPr/>
        </p:nvSpPr>
        <p:spPr>
          <a:xfrm>
            <a:off x="533400" y="5291328"/>
            <a:ext cx="11164824" cy="7863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не имеют номинальной стоимости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51816"/>
            <a:ext cx="371856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41</a:t>
            </a:r>
          </a:p>
        </p:txBody>
      </p:sp>
      <p:sp>
        <p:nvSpPr>
          <p:cNvPr id="4" name=""/>
          <p:cNvSpPr/>
          <p:nvPr/>
        </p:nvSpPr>
        <p:spPr>
          <a:xfrm>
            <a:off x="3578352" y="893064"/>
            <a:ext cx="503834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5. Сведения о ценных бумагах</a:t>
            </a:r>
          </a:p>
        </p:txBody>
      </p:sp>
      <p:sp>
        <p:nvSpPr>
          <p:cNvPr id="5" name=""/>
          <p:cNvSpPr/>
          <p:nvPr/>
        </p:nvSpPr>
        <p:spPr>
          <a:xfrm>
            <a:off x="438912" y="1563624"/>
            <a:ext cx="11119104" cy="50261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В графе "Основание участия" указывается основание приобретения доли участия (учредительный договор, приватизация, покупка, мена, дарение, наследование и другие), а также реквизиты (дата, номер) соответствующего договора или акта, а не наименование и реквизиты договора, в рамках которого акции были зачислены на счет клиента - служащего (работника) (наименование и реквизиты договора на брокерское обслуживание и (или) депозитарного договора, и т.п.).</a:t>
            </a:r>
          </a:p>
          <a:p>
            <a:pPr indent="0">
              <a:lnSpc>
                <a:spcPct val="97000"/>
              </a:lnSpc>
              <a:spcAft>
                <a:spcPts val="105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Целесообразно пользоваться Указанием Банка России от 27.05.2021 № 5798-У</a:t>
            </a:r>
          </a:p>
          <a:p>
            <a:pPr indent="0">
              <a:lnSpc>
                <a:spcPct val="97000"/>
              </a:lnSpc>
              <a:spcAft>
                <a:spcPts val="126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 и в этой связи необходимо обратиться в другую организацию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48768"/>
            <a:ext cx="374904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42</a:t>
            </a:r>
          </a:p>
        </p:txBody>
      </p:sp>
      <p:sp>
        <p:nvSpPr>
          <p:cNvPr id="4" name="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"/>
          <p:cNvSpPr/>
          <p:nvPr/>
        </p:nvSpPr>
        <p:spPr>
          <a:xfrm>
            <a:off x="771144" y="1581912"/>
            <a:ext cx="1066190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b="1" sz="2400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6" name=""/>
          <p:cNvSpPr/>
          <p:nvPr/>
        </p:nvSpPr>
        <p:spPr>
          <a:xfrm>
            <a:off x="527304" y="2487168"/>
            <a:ext cx="1058265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graphicFrame>
        <p:nvGraphicFramePr>
          <p:cNvPr id="7" name=""/>
          <p:cNvGraphicFramePr>
            <a:graphicFrameLocks noGrp="1"/>
          </p:cNvGraphicFramePr>
          <p:nvPr/>
        </p:nvGraphicFramePr>
        <p:xfrm>
          <a:off x="2319528" y="3346704"/>
          <a:ext cx="7443216" cy="658368"/>
        </p:xfrm>
        <a:graphic>
          <a:graphicData uri="http://schemas.openxmlformats.org/drawingml/2006/table">
            <a:tbl>
              <a:tblPr/>
              <a:tblGrid>
                <a:gridCol w="374904"/>
                <a:gridCol w="1362456"/>
                <a:gridCol w="1542288"/>
                <a:gridCol w="1429512"/>
                <a:gridCol w="1801368"/>
                <a:gridCol w="932688"/>
              </a:tblGrid>
              <a:tr h="329184"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en-US" sz="1600">
                          <a:solidFill>
                            <a:srgbClr val="62594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Вид и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сроки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Местонахождение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Площадь</a:t>
                      </a:r>
                    </a:p>
                  </a:txBody>
                  <a:tcPr marL="0" marR="0" marT="0" marB="0" anchor="b"/>
                </a:tc>
              </a:tr>
              <a:tr h="329184"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sz="1600">
                          <a:solidFill>
                            <a:srgbClr val="34365E"/>
                          </a:solidFill>
                          <a:latin typeface="Calibri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&lt;3&gt;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пользования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&lt;4&gt;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sz="1200">
                          <a:solidFill>
                            <a:srgbClr val="4E4247"/>
                          </a:solidFill>
                          <a:latin typeface="Tahoma"/>
                        </a:rPr>
                        <a:t>(адрес)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292100"/>
                      <a:r>
                        <a:rPr lang="ru" sz="1600">
                          <a:solidFill>
                            <a:srgbClr val="202752"/>
                          </a:solidFill>
                          <a:latin typeface="Times New Roman"/>
                        </a:rPr>
                        <a:t>(кв. </a:t>
                      </a:r>
                      <a:r>
                        <a:rPr lang="ru" sz="1600">
                          <a:solidFill>
                            <a:srgbClr val="53292D"/>
                          </a:solidFill>
                          <a:latin typeface="Times New Roman"/>
                        </a:rPr>
                        <a:t>м)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"/>
          <p:cNvSpPr/>
          <p:nvPr/>
        </p:nvSpPr>
        <p:spPr>
          <a:xfrm>
            <a:off x="533400" y="4520184"/>
            <a:ext cx="5263896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154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Квартира по регистрации обязательно указывается</a:t>
            </a:r>
          </a:p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Фактическое пользование указывается</a:t>
            </a:r>
          </a:p>
        </p:txBody>
      </p:sp>
      <p:sp>
        <p:nvSpPr>
          <p:cNvPr id="9" name=""/>
          <p:cNvSpPr/>
          <p:nvPr/>
        </p:nvSpPr>
        <p:spPr>
          <a:xfrm>
            <a:off x="533400" y="5718048"/>
            <a:ext cx="11277600" cy="8107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Не подлежат указанию земельные участки, расположенные под многоквартирными домами, а также под надземными или подземными гаражными комплексами, в том числе многоэтажными (аналогично в отношении кооперативов). Аналогично в отношении иного общего имущества (лестницы, котельные и проч.)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48768"/>
            <a:ext cx="37490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43</a:t>
            </a:r>
          </a:p>
        </p:txBody>
      </p:sp>
      <p:sp>
        <p:nvSpPr>
          <p:cNvPr id="4" name="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"/>
          <p:cNvSpPr/>
          <p:nvPr/>
        </p:nvSpPr>
        <p:spPr>
          <a:xfrm>
            <a:off x="771144" y="1581912"/>
            <a:ext cx="10661904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317500"/>
            <a:r>
              <a:rPr lang="ru" b="1" sz="2400">
                <a:solidFill>
                  <a:srgbClr val="70AD47"/>
                </a:solidFill>
                <a:latin typeface="Calibri"/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6" name=""/>
          <p:cNvSpPr/>
          <p:nvPr/>
        </p:nvSpPr>
        <p:spPr>
          <a:xfrm>
            <a:off x="445008" y="2240280"/>
            <a:ext cx="11253216" cy="22158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1400"/>
              </a:spcAft>
            </a:pPr>
            <a:r>
              <a:rPr lang="ru" sz="1900">
                <a:solidFill>
                  <a:srgbClr val="2E75B6"/>
                </a:solidFill>
                <a:latin typeface="Calibri"/>
              </a:rPr>
              <a:t>В случае, если объект недвижимого имущества находится в долевой собственности у служащего (работника) и 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а также об объектах незавершенного строительства; Пользование может быть «фактическим», а площадь может указываться с учетом применимых обстоятельств</a:t>
            </a:r>
          </a:p>
        </p:txBody>
      </p:sp>
      <p:sp>
        <p:nvSpPr>
          <p:cNvPr id="7" name=""/>
          <p:cNvSpPr/>
          <p:nvPr/>
        </p:nvSpPr>
        <p:spPr>
          <a:xfrm>
            <a:off x="466344" y="4809744"/>
            <a:ext cx="7821168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2E75B6"/>
                </a:solidFill>
                <a:latin typeface="Calibri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8" name=""/>
          <p:cNvSpPr/>
          <p:nvPr/>
        </p:nvSpPr>
        <p:spPr>
          <a:xfrm>
            <a:off x="460248" y="5370576"/>
            <a:ext cx="10805160" cy="11186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Если имеется факт пользования, то объект обязательно подлежит отражению в подразделе 3.1 или 6.1 (в зависимости от наличия права собственности)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51816"/>
            <a:ext cx="381000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44</a:t>
            </a:r>
          </a:p>
        </p:txBody>
      </p:sp>
      <p:sp>
        <p:nvSpPr>
          <p:cNvPr id="4" name="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"/>
          <p:cNvSpPr/>
          <p:nvPr/>
        </p:nvSpPr>
        <p:spPr>
          <a:xfrm>
            <a:off x="1898904" y="1456944"/>
            <a:ext cx="8394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6" name=""/>
          <p:cNvSpPr/>
          <p:nvPr/>
        </p:nvSpPr>
        <p:spPr>
          <a:xfrm>
            <a:off x="527304" y="1926336"/>
            <a:ext cx="10579608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2E75B6"/>
                </a:solidFill>
                <a:latin typeface="Calibri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sp>
        <p:nvSpPr>
          <p:cNvPr id="7" name=""/>
          <p:cNvSpPr/>
          <p:nvPr/>
        </p:nvSpPr>
        <p:spPr>
          <a:xfrm>
            <a:off x="2907792" y="2767584"/>
            <a:ext cx="1103376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Содержание обязательства </a:t>
            </a:r>
            <a:r>
              <a:rPr lang="ru" i="1" sz="1200">
                <a:solidFill>
                  <a:srgbClr val="746FA4"/>
                </a:solidFill>
                <a:latin typeface="Tahoma"/>
              </a:rPr>
              <a:t>&lt;2&gt;</a:t>
            </a:r>
          </a:p>
        </p:txBody>
      </p:sp>
      <p:sp>
        <p:nvSpPr>
          <p:cNvPr id="8" name=""/>
          <p:cNvSpPr/>
          <p:nvPr/>
        </p:nvSpPr>
        <p:spPr>
          <a:xfrm>
            <a:off x="4364736" y="2767584"/>
            <a:ext cx="780288" cy="4358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Кредитор (должник)</a:t>
            </a:r>
          </a:p>
        </p:txBody>
      </p:sp>
      <p:sp>
        <p:nvSpPr>
          <p:cNvPr id="9" name=""/>
          <p:cNvSpPr/>
          <p:nvPr/>
        </p:nvSpPr>
        <p:spPr>
          <a:xfrm>
            <a:off x="5404104" y="2767584"/>
            <a:ext cx="1197864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24000"/>
              </a:lnSpc>
            </a:pPr>
            <a:r>
              <a:rPr lang="ru" sz="1200">
                <a:solidFill>
                  <a:srgbClr val="202752"/>
                </a:solidFill>
                <a:latin typeface="Tahoma"/>
              </a:rPr>
              <a:t>Основание возникновения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&lt;4&gt;</a:t>
            </a:r>
          </a:p>
        </p:txBody>
      </p:sp>
      <p:sp>
        <p:nvSpPr>
          <p:cNvPr id="10" name=""/>
          <p:cNvSpPr/>
          <p:nvPr/>
        </p:nvSpPr>
        <p:spPr>
          <a:xfrm>
            <a:off x="6793992" y="2767584"/>
            <a:ext cx="1950720" cy="893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24000"/>
              </a:lnSpc>
            </a:pPr>
            <a:r>
              <a:rPr lang="ru" sz="1200">
                <a:solidFill>
                  <a:srgbClr val="2B1C32"/>
                </a:solidFill>
                <a:latin typeface="Tahoma"/>
              </a:rPr>
              <a:t>Сумма обязательства/ размер обязательства по состоянию на отчетную дату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&lt;5&gt; </a:t>
            </a:r>
            <a:r>
              <a:rPr lang="ru" sz="1200">
                <a:solidFill>
                  <a:srgbClr val="2B1C32"/>
                </a:solidFill>
                <a:latin typeface="Tahoma"/>
              </a:rPr>
              <a:t>(руб.)</a:t>
            </a:r>
          </a:p>
        </p:txBody>
      </p:sp>
      <p:sp>
        <p:nvSpPr>
          <p:cNvPr id="11" name=""/>
          <p:cNvSpPr/>
          <p:nvPr/>
        </p:nvSpPr>
        <p:spPr>
          <a:xfrm>
            <a:off x="8909304" y="2767584"/>
            <a:ext cx="941832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124000"/>
              </a:lnSpc>
            </a:pPr>
            <a:r>
              <a:rPr lang="ru" sz="1200">
                <a:solidFill>
                  <a:srgbClr val="202752"/>
                </a:solidFill>
                <a:latin typeface="Tahoma"/>
              </a:rPr>
              <a:t>Условия </a:t>
            </a:r>
            <a:r>
              <a:rPr lang="ru" sz="1200">
                <a:latin typeface="Tahoma"/>
              </a:rPr>
              <a:t>обяз ателье? ва </a:t>
            </a:r>
            <a:r>
              <a:rPr lang="ru" sz="1200">
                <a:solidFill>
                  <a:srgbClr val="746FA4"/>
                </a:solidFill>
                <a:latin typeface="Tahoma"/>
              </a:rPr>
              <a:t>&lt;6&gt;</a:t>
            </a:r>
          </a:p>
        </p:txBody>
      </p:sp>
      <p:sp>
        <p:nvSpPr>
          <p:cNvPr id="12" name=""/>
          <p:cNvSpPr/>
          <p:nvPr/>
        </p:nvSpPr>
        <p:spPr>
          <a:xfrm>
            <a:off x="533400" y="4032504"/>
            <a:ext cx="6367272" cy="237744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 wrap="none">
            <a:noAutofit/>
          </a:bodyPr>
          <a:p>
            <a:pPr indent="101600"/>
            <a:r>
              <a:rPr lang="ru" b="1" sz="1800">
                <a:solidFill>
                  <a:srgbClr val="0070C0"/>
                </a:solidFill>
                <a:latin typeface="Calibri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3" name=""/>
          <p:cNvSpPr/>
          <p:nvPr/>
        </p:nvSpPr>
        <p:spPr>
          <a:xfrm>
            <a:off x="1124712" y="4590288"/>
            <a:ext cx="5608320" cy="2377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участие в долевом строительстве объекта недвижимости</a:t>
            </a:r>
          </a:p>
        </p:txBody>
      </p:sp>
      <p:sp>
        <p:nvSpPr>
          <p:cNvPr id="14" name=""/>
          <p:cNvSpPr/>
          <p:nvPr/>
        </p:nvSpPr>
        <p:spPr>
          <a:xfrm>
            <a:off x="1130808" y="5154168"/>
            <a:ext cx="7888224" cy="13594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147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ипотеке в случае разделения суммы кредита между супругами</a:t>
            </a:r>
          </a:p>
          <a:p>
            <a:pPr indent="0">
              <a:spcAft>
                <a:spcPts val="147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отдельным договорам страхования</a:t>
            </a:r>
          </a:p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обязательства по договорам брокерского обслуживания, ДУ и ИИС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51816"/>
            <a:ext cx="371856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45</a:t>
            </a:r>
          </a:p>
        </p:txBody>
      </p:sp>
      <p:sp>
        <p:nvSpPr>
          <p:cNvPr id="4" name=""/>
          <p:cNvSpPr/>
          <p:nvPr/>
        </p:nvSpPr>
        <p:spPr>
          <a:xfrm>
            <a:off x="1700784" y="893064"/>
            <a:ext cx="8775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"/>
          <p:cNvSpPr/>
          <p:nvPr/>
        </p:nvSpPr>
        <p:spPr>
          <a:xfrm>
            <a:off x="1898904" y="1456944"/>
            <a:ext cx="839419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6" name=""/>
          <p:cNvSpPr/>
          <p:nvPr/>
        </p:nvSpPr>
        <p:spPr>
          <a:xfrm>
            <a:off x="454152" y="2142744"/>
            <a:ext cx="10747248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7" name=""/>
          <p:cNvSpPr/>
          <p:nvPr/>
        </p:nvSpPr>
        <p:spPr>
          <a:xfrm>
            <a:off x="438912" y="2923032"/>
            <a:ext cx="10856976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По общему правилу, если денежные средства на счет эксроу не зачислены, то застройщик еще ничего не должен (надо смотреть договор)</a:t>
            </a:r>
          </a:p>
        </p:txBody>
      </p:sp>
      <p:sp>
        <p:nvSpPr>
          <p:cNvPr id="8" name=""/>
          <p:cNvSpPr/>
          <p:nvPr/>
        </p:nvSpPr>
        <p:spPr>
          <a:xfrm>
            <a:off x="457200" y="3706368"/>
            <a:ext cx="11228832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Обязательства по договорам ИИС отражаются в случае, если размер «свободных» денежных средств на ИИС равен или превышает 500 тыс. руб.</a:t>
            </a:r>
          </a:p>
        </p:txBody>
      </p:sp>
      <p:sp>
        <p:nvSpPr>
          <p:cNvPr id="9" name=""/>
          <p:cNvSpPr/>
          <p:nvPr/>
        </p:nvSpPr>
        <p:spPr>
          <a:xfrm>
            <a:off x="457200" y="4480560"/>
            <a:ext cx="11021568" cy="7101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Обязательства по договорам страхования в рамках ипотеки или страхования в путешествиях, как правило, не указывается; Порядок отражения информации по отдельным договорам страхования прописан в пп. 3 п. 182 Методических рекомендаций</a:t>
            </a:r>
          </a:p>
        </p:txBody>
      </p:sp>
      <p:sp>
        <p:nvSpPr>
          <p:cNvPr id="10" name=""/>
          <p:cNvSpPr/>
          <p:nvPr/>
        </p:nvSpPr>
        <p:spPr>
          <a:xfrm>
            <a:off x="448056" y="5486400"/>
            <a:ext cx="10954512" cy="4785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В качестве обязательства финансового характера указываются сведения о заключении договора долевого участия с застройщиком в случаях, когда договор в Росреестре зарегистрирован</a:t>
            </a:r>
          </a:p>
        </p:txBody>
      </p:sp>
      <p:sp>
        <p:nvSpPr>
          <p:cNvPr id="11" name=""/>
          <p:cNvSpPr/>
          <p:nvPr/>
        </p:nvSpPr>
        <p:spPr>
          <a:xfrm>
            <a:off x="445008" y="6275832"/>
            <a:ext cx="11045952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Calibri"/>
              </a:rPr>
              <a:t>Договор финансовой аренды (лизинг) отражается в справке (см. пп. 2 п. 179 Методических рекомендаций)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21336"/>
            <a:ext cx="725424" cy="66751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48768"/>
            <a:ext cx="381000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46</a:t>
            </a:r>
          </a:p>
        </p:txBody>
      </p:sp>
      <p:sp>
        <p:nvSpPr>
          <p:cNvPr id="4" name=""/>
          <p:cNvSpPr/>
          <p:nvPr/>
        </p:nvSpPr>
        <p:spPr>
          <a:xfrm>
            <a:off x="1024128" y="908304"/>
            <a:ext cx="10137648" cy="6522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/>
            <a:r>
              <a:rPr lang="ru" b="1" sz="2400">
                <a:solidFill>
                  <a:srgbClr val="70AD47"/>
                </a:solidFill>
                <a:latin typeface="Calibri"/>
              </a:rPr>
              <a:t>Раздел 7. Сведения о недвижимом имуществе &lt;...&gt;, отчужденных в течение отчетного периода в результате безвозмездной сделки</a:t>
            </a:r>
          </a:p>
        </p:txBody>
      </p:sp>
      <p:sp>
        <p:nvSpPr>
          <p:cNvPr id="5" name=""/>
          <p:cNvSpPr/>
          <p:nvPr/>
        </p:nvSpPr>
        <p:spPr>
          <a:xfrm>
            <a:off x="527304" y="2072640"/>
            <a:ext cx="11292840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800">
                <a:solidFill>
                  <a:srgbClr val="2E75B6"/>
                </a:solidFill>
                <a:latin typeface="Calibri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2481072" y="2855976"/>
          <a:ext cx="7190232" cy="637032"/>
        </p:xfrm>
        <a:graphic>
          <a:graphicData uri="http://schemas.openxmlformats.org/drawingml/2006/table">
            <a:tbl>
              <a:tblPr/>
              <a:tblGrid>
                <a:gridCol w="536448"/>
                <a:gridCol w="1935480"/>
                <a:gridCol w="2359152"/>
                <a:gridCol w="2359152"/>
              </a:tblGrid>
              <a:tr h="637032"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630"/>
                        </a:spcBef>
                      </a:pPr>
                      <a:r>
                        <a:rPr lang="en-US" sz="1200">
                          <a:solidFill>
                            <a:srgbClr val="53292D"/>
                          </a:solidFill>
                          <a:latin typeface="Tahoma"/>
                        </a:rPr>
                        <a:t>N </a:t>
                      </a:r>
                      <a:r>
                        <a:rPr lang="ru" sz="1200">
                          <a:solidFill>
                            <a:srgbClr val="404040"/>
                          </a:solidFill>
                          <a:latin typeface="Tahoma"/>
                        </a:rPr>
                        <a:t>п/п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spcBef>
                          <a:spcPts val="560"/>
                        </a:spcBef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Вид имущества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Приобретатель имущества </a:t>
                      </a:r>
                      <a:r>
                        <a:rPr lang="ru" sz="1200">
                          <a:solidFill>
                            <a:srgbClr val="05004E"/>
                          </a:solidFill>
                          <a:latin typeface="Tahoma"/>
                        </a:rPr>
                        <a:t>по </a:t>
                      </a: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сделке </a:t>
                      </a:r>
                      <a:r>
                        <a:rPr lang="ru" sz="1200">
                          <a:solidFill>
                            <a:srgbClr val="746FA4"/>
                          </a:solidFill>
                          <a:latin typeface="Tahoma"/>
                        </a:rPr>
                        <a:t>&lt;1&gt;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124000"/>
                        </a:lnSpc>
                      </a:pPr>
                      <a:r>
                        <a:rPr lang="ru" sz="1200">
                          <a:solidFill>
                            <a:srgbClr val="2B1C32"/>
                          </a:solidFill>
                          <a:latin typeface="Tahoma"/>
                        </a:rPr>
                        <a:t>Основание отчуждения имущества </a:t>
                      </a:r>
                      <a:r>
                        <a:rPr lang="ru" i="1" sz="1200">
                          <a:solidFill>
                            <a:srgbClr val="746FA4"/>
                          </a:solidFill>
                          <a:latin typeface="Tahoma"/>
                        </a:rPr>
                        <a:t>&lt;2&gt;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533400" y="3916680"/>
            <a:ext cx="11015472" cy="512064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800">
                <a:solidFill>
                  <a:srgbClr val="0070C0"/>
                </a:solidFill>
                <a:latin typeface="Calibri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8" name=""/>
          <p:cNvSpPr/>
          <p:nvPr/>
        </p:nvSpPr>
        <p:spPr>
          <a:xfrm>
            <a:off x="527304" y="4770120"/>
            <a:ext cx="5693664" cy="18196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ts val="1016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договор дарения</a:t>
            </a:r>
          </a:p>
          <a:p>
            <a:pPr algn="just" marL="5615500" indent="0">
              <a:lnSpc>
                <a:spcPct val="90000"/>
              </a:lnSpc>
            </a:pPr>
            <a:r>
              <a:rPr lang="ru" b="1" sz="600">
                <a:solidFill>
                  <a:srgbClr val="5A9BD5"/>
                </a:solidFill>
                <a:latin typeface="Calibri"/>
              </a:rPr>
              <a:t>I I I I</a:t>
            </a:r>
          </a:p>
          <a:p>
            <a:pPr algn="just" indent="0">
              <a:lnSpc>
                <a:spcPts val="1016"/>
              </a:lnSpc>
              <a:spcAft>
                <a:spcPts val="210"/>
              </a:spcAft>
            </a:pPr>
            <a:r>
              <a:rPr lang="ru" sz="1800">
                <a:solidFill>
                  <a:srgbClr val="4472C4"/>
                </a:solidFill>
                <a:latin typeface="Calibri"/>
              </a:rPr>
              <a:t>соглашение о разделе имущества</a:t>
            </a:r>
          </a:p>
          <a:p>
            <a:pPr algn="just" indent="5651500">
              <a:lnSpc>
                <a:spcPct val="91000"/>
              </a:lnSpc>
            </a:pPr>
            <a:r>
              <a:rPr lang="ru" b="1" sz="600">
                <a:solidFill>
                  <a:srgbClr val="5A9BD5"/>
                </a:solidFill>
                <a:latin typeface="Calibri"/>
              </a:rPr>
              <a:t>I I I </a:t>
            </a:r>
            <a:r>
              <a:rPr lang="ru" sz="1800">
                <a:solidFill>
                  <a:srgbClr val="4472C4"/>
                </a:solidFill>
                <a:latin typeface="Calibri"/>
              </a:rPr>
              <a:t>договор (соглашение) об определении долей</a:t>
            </a:r>
          </a:p>
          <a:p>
            <a:pPr algn="just" indent="5651500">
              <a:lnSpc>
                <a:spcPct val="91000"/>
              </a:lnSpc>
            </a:pPr>
            <a:r>
              <a:rPr lang="ru" b="1" sz="600">
                <a:solidFill>
                  <a:srgbClr val="5A9BD5"/>
                </a:solidFill>
                <a:latin typeface="Calibri"/>
              </a:rPr>
              <a:t>I I I </a:t>
            </a:r>
            <a:r>
              <a:rPr lang="ru" sz="1800">
                <a:solidFill>
                  <a:srgbClr val="4472C4"/>
                </a:solidFill>
                <a:latin typeface="Calibri"/>
              </a:rPr>
              <a:t>брачный договор</a:t>
            </a:r>
          </a:p>
        </p:txBody>
      </p:sp>
      <p:sp>
        <p:nvSpPr>
          <p:cNvPr id="9" name=""/>
          <p:cNvSpPr/>
          <p:nvPr/>
        </p:nvSpPr>
        <p:spPr>
          <a:xfrm>
            <a:off x="6641592" y="4754880"/>
            <a:ext cx="4757928" cy="4572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77000"/>
              </a:lnSpc>
            </a:pPr>
            <a:r>
              <a:rPr lang="ru" sz="1800">
                <a:solidFill>
                  <a:srgbClr val="4472C4"/>
                </a:solidFill>
                <a:latin typeface="Calibri"/>
              </a:rPr>
              <a:t>уничтоженные объекты имущества не подлежат отражению</a:t>
            </a:r>
          </a:p>
        </p:txBody>
      </p:sp>
      <p:sp>
        <p:nvSpPr>
          <p:cNvPr id="10" name=""/>
          <p:cNvSpPr/>
          <p:nvPr/>
        </p:nvSpPr>
        <p:spPr>
          <a:xfrm>
            <a:off x="6641592" y="5593080"/>
            <a:ext cx="3877056" cy="188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800">
                <a:solidFill>
                  <a:srgbClr val="4472C4"/>
                </a:solidFill>
                <a:latin typeface="Calibri"/>
              </a:rPr>
              <a:t>договор мены не подлежит отражению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304288" y="1743456"/>
            <a:ext cx="332232" cy="637032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323320" y="48768"/>
            <a:ext cx="377952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47</a:t>
            </a:r>
          </a:p>
        </p:txBody>
      </p:sp>
      <p:sp>
        <p:nvSpPr>
          <p:cNvPr id="5" name=""/>
          <p:cNvSpPr/>
          <p:nvPr/>
        </p:nvSpPr>
        <p:spPr>
          <a:xfrm>
            <a:off x="1496568" y="893064"/>
            <a:ext cx="9177528" cy="667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7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Указ Президента Российской Федерации от 10 декабря 2020 г. № 778 (изменения в форму справки)</a:t>
            </a:r>
          </a:p>
        </p:txBody>
      </p:sp>
      <p:sp>
        <p:nvSpPr>
          <p:cNvPr id="6" name=""/>
          <p:cNvSpPr/>
          <p:nvPr/>
        </p:nvSpPr>
        <p:spPr>
          <a:xfrm>
            <a:off x="1048512" y="1978152"/>
            <a:ext cx="920496" cy="228600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FFFFFF"/>
                </a:solidFill>
                <a:latin typeface="Calibri"/>
              </a:rPr>
              <a:t>Раздел 7</a:t>
            </a:r>
          </a:p>
        </p:txBody>
      </p:sp>
      <p:sp>
        <p:nvSpPr>
          <p:cNvPr id="7" name=""/>
          <p:cNvSpPr/>
          <p:nvPr/>
        </p:nvSpPr>
        <p:spPr>
          <a:xfrm>
            <a:off x="1648968" y="2731008"/>
            <a:ext cx="9646920" cy="11155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Указываются основания прекращения права собственности или цифрового права (наименование и реквизиты (дата, номер) соответствующего договора или акта). Для цифровых финансовых активов, цифровых прав и цифровой валюты также указывается дата их отчуждения.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0" y="33528"/>
            <a:ext cx="722376" cy="64617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323320" y="45720"/>
            <a:ext cx="37795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48</a:t>
            </a:r>
          </a:p>
        </p:txBody>
      </p:sp>
      <p:sp>
        <p:nvSpPr>
          <p:cNvPr id="4" name=""/>
          <p:cNvSpPr/>
          <p:nvPr/>
        </p:nvSpPr>
        <p:spPr>
          <a:xfrm>
            <a:off x="4855464" y="932688"/>
            <a:ext cx="2459736" cy="2499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400">
                <a:solidFill>
                  <a:srgbClr val="F8696B"/>
                </a:solidFill>
                <a:latin typeface="Calibri"/>
              </a:rPr>
              <a:t>Типичные ошибки</a:t>
            </a:r>
          </a:p>
        </p:txBody>
      </p:sp>
      <p:sp>
        <p:nvSpPr>
          <p:cNvPr id="5" name=""/>
          <p:cNvSpPr/>
          <p:nvPr/>
        </p:nvSpPr>
        <p:spPr>
          <a:xfrm>
            <a:off x="448056" y="1862328"/>
            <a:ext cx="10948416" cy="2002536"/>
          </a:xfrm>
          <a:prstGeom prst="rect">
            <a:avLst/>
          </a:prstGeom>
          <a:solidFill>
            <a:srgbClr val="E2F0D9"/>
          </a:solidFill>
        </p:spPr>
        <p:txBody>
          <a:bodyPr lIns="0" tIns="0" rIns="0" bIns="0">
            <a:noAutofit/>
          </a:bodyPr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См., например,</a:t>
            </a:r>
          </a:p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- Примеры наиболее характерных недостатков, допускаемых государственными служащими при заполнении справок о доходах, расходах, об имуществе и обязательствах имущественного характера, подготовленные Управлением Президента Российской Федерации по вопросам противодействия коррупции;</a:t>
            </a:r>
          </a:p>
          <a:p>
            <a:pPr indent="0"/>
            <a:r>
              <a:rPr lang="ru" sz="1900">
                <a:solidFill>
                  <a:srgbClr val="4472C4"/>
                </a:solidFill>
                <a:latin typeface="Arial"/>
              </a:rPr>
              <a:t>- Обзор типичных ошибок, допускаемых при заполнении справок о доходах, расходах, об имуществе и обязательствах имущественного характера, подготовленный Минфином России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1323320" y="45720"/>
            <a:ext cx="37795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49</a:t>
            </a:r>
          </a:p>
        </p:txBody>
      </p:sp>
      <p:sp>
        <p:nvSpPr>
          <p:cNvPr id="4" name=""/>
          <p:cNvSpPr/>
          <p:nvPr/>
        </p:nvSpPr>
        <p:spPr>
          <a:xfrm>
            <a:off x="414528" y="853440"/>
            <a:ext cx="10811256" cy="1063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90000"/>
              </a:lnSpc>
            </a:pPr>
            <a:r>
              <a:rPr lang="ru" b="1" sz="2400">
                <a:solidFill>
                  <a:srgbClr val="70AD47"/>
                </a:solidFill>
                <a:latin typeface="Calibri"/>
              </a:rPr>
              <a:t>Федеральный закон от 7 мая 2013 г. № 79-ФЗ </a:t>
            </a:r>
            <a:r>
              <a:rPr lang="ru" b="1" sz="1600">
                <a:solidFill>
                  <a:srgbClr val="70AD47"/>
                </a:solidFill>
                <a:latin typeface="Calibri"/>
              </a:rPr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</a:t>
            </a:r>
          </a:p>
        </p:txBody>
      </p:sp>
      <p:sp>
        <p:nvSpPr>
          <p:cNvPr id="5" name=""/>
          <p:cNvSpPr/>
          <p:nvPr/>
        </p:nvSpPr>
        <p:spPr>
          <a:xfrm>
            <a:off x="414528" y="2173224"/>
            <a:ext cx="11305032" cy="746760"/>
          </a:xfrm>
          <a:prstGeom prst="rect">
            <a:avLst/>
          </a:prstGeom>
          <a:solidFill>
            <a:srgbClr val="FFFFFF"/>
          </a:solidFill>
          <a:ln>
            <a:solidFill/>
          </a:ln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Цифровые финансовые активы, выпущенные в информационных системах, организованных в соответствии с иностранным правом, и цифровая валюта (</a:t>
            </a:r>
            <a:r>
              <a:rPr lang="ru" u="sng" sz="1900">
                <a:solidFill>
                  <a:srgbClr val="2E75B6"/>
                </a:solidFill>
                <a:latin typeface="Calibri"/>
              </a:rPr>
              <a:t>любая</a:t>
            </a:r>
            <a:r>
              <a:rPr lang="ru" sz="1900">
                <a:solidFill>
                  <a:srgbClr val="2E75B6"/>
                </a:solidFill>
                <a:latin typeface="Calibri"/>
              </a:rPr>
              <a:t>) запрещены для лиц, указанных в Федеральном законе от 7 мая 2013 г. № 79-ФЗ</a:t>
            </a:r>
          </a:p>
        </p:txBody>
      </p:sp>
      <p:sp>
        <p:nvSpPr>
          <p:cNvPr id="6" name=""/>
          <p:cNvSpPr/>
          <p:nvPr/>
        </p:nvSpPr>
        <p:spPr>
          <a:xfrm>
            <a:off x="445008" y="3310128"/>
            <a:ext cx="11286744" cy="33710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По общему правилу, в государственных внебюджетных фондах запрет распространяется на следующие категории:</a:t>
            </a:r>
          </a:p>
          <a:p>
            <a:pPr marL="314520" indent="-381000">
              <a:lnSpc>
                <a:spcPct val="97000"/>
              </a:lnSpc>
            </a:pPr>
            <a:r>
              <a:rPr lang="ru" sz="1900">
                <a:solidFill>
                  <a:srgbClr val="2E75B6"/>
                </a:solidFill>
                <a:latin typeface="Calibri"/>
              </a:rPr>
              <a:t>-  назначение на которые и освобождение от которых осуществляются Президентом Российской Федерации или Правительством Российской Федерации + </a:t>
            </a:r>
            <a:r>
              <a:rPr lang="ru" i="1" sz="1900">
                <a:solidFill>
                  <a:srgbClr val="2E75B6"/>
                </a:solidFill>
                <a:latin typeface="Calibri"/>
              </a:rPr>
              <a:t>их супругам и несовершеннолетним детям;</a:t>
            </a:r>
          </a:p>
          <a:p>
            <a:pPr marL="314520" indent="-381000">
              <a:lnSpc>
                <a:spcPct val="97000"/>
              </a:lnSpc>
            </a:pPr>
            <a:r>
              <a:rPr lang="ru" i="1" sz="1900">
                <a:solidFill>
                  <a:srgbClr val="2E75B6"/>
                </a:solidFill>
                <a:latin typeface="Calibri"/>
              </a:rPr>
              <a:t>-</a:t>
            </a:r>
            <a:r>
              <a:rPr lang="ru" sz="1900">
                <a:solidFill>
                  <a:srgbClr val="2E75B6"/>
                </a:solidFill>
                <a:latin typeface="Calibri"/>
              </a:rPr>
              <a:t>  осуществление полномочий по которым предусматривает участие в подготовке решений, затрагивающих вопросы суверенитета и национальной безопасности, и которые включены в соответствующие перечни </a:t>
            </a:r>
            <a:r>
              <a:rPr lang="ru" i="1" sz="1900">
                <a:solidFill>
                  <a:srgbClr val="2E75B6"/>
                </a:solidFill>
                <a:latin typeface="Calibri"/>
              </a:rPr>
              <a:t>(без супруг (супругов) и несовершеннолетних детей);</a:t>
            </a:r>
          </a:p>
          <a:p>
            <a:pPr indent="0">
              <a:lnSpc>
                <a:spcPct val="97000"/>
              </a:lnSpc>
              <a:spcAft>
                <a:spcPts val="1190"/>
              </a:spcAft>
            </a:pPr>
            <a:r>
              <a:rPr lang="ru" b="1" sz="1900">
                <a:solidFill>
                  <a:srgbClr val="2E75B6"/>
                </a:solidFill>
                <a:latin typeface="Calibri"/>
              </a:rPr>
              <a:t>см. Федеральный закон от 7 мая 2013 г. № 79-ФЗ</a:t>
            </a:r>
          </a:p>
          <a:p>
            <a:pPr indent="0">
              <a:lnSpc>
                <a:spcPct val="97000"/>
              </a:lnSpc>
            </a:pPr>
            <a:r>
              <a:rPr lang="ru" sz="1900">
                <a:solidFill>
                  <a:srgbClr val="4472C4"/>
                </a:solidFill>
                <a:latin typeface="Calibri"/>
              </a:rPr>
              <a:t>По общему правилу, у лиц возникает обязанность в течение трех месяцев со дня замещения (занятия) соответствующей должности, среди прочего, осуществить отчуждение иностранных финансовых инструментов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33528"/>
            <a:ext cx="716280" cy="64617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1630680" y="2215896"/>
            <a:ext cx="438912" cy="162153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1627632" y="4108704"/>
            <a:ext cx="438912" cy="1618488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5349240" y="2215896"/>
            <a:ext cx="841248" cy="4367784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8887968" y="3087624"/>
            <a:ext cx="2846832" cy="3480816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11512296" y="48768"/>
            <a:ext cx="182880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5</a:t>
            </a:r>
          </a:p>
        </p:txBody>
      </p:sp>
      <p:sp>
        <p:nvSpPr>
          <p:cNvPr id="8" name=""/>
          <p:cNvSpPr/>
          <p:nvPr/>
        </p:nvSpPr>
        <p:spPr>
          <a:xfrm>
            <a:off x="2097024" y="932688"/>
            <a:ext cx="863803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9" name=""/>
          <p:cNvSpPr/>
          <p:nvPr/>
        </p:nvSpPr>
        <p:spPr>
          <a:xfrm>
            <a:off x="5096256" y="1673352"/>
            <a:ext cx="1993392" cy="195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Основные аспекты</a:t>
            </a:r>
          </a:p>
        </p:txBody>
      </p:sp>
      <p:sp>
        <p:nvSpPr>
          <p:cNvPr id="10" name=""/>
          <p:cNvSpPr/>
          <p:nvPr/>
        </p:nvSpPr>
        <p:spPr>
          <a:xfrm>
            <a:off x="2252472" y="2435352"/>
            <a:ext cx="2926080" cy="117043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11" name=""/>
          <p:cNvSpPr/>
          <p:nvPr/>
        </p:nvSpPr>
        <p:spPr>
          <a:xfrm>
            <a:off x="2398776" y="4572000"/>
            <a:ext cx="2612136" cy="6979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Сопоставление с предыдущей справкой, чтобы не было «потерь»</a:t>
            </a:r>
          </a:p>
        </p:txBody>
      </p:sp>
      <p:sp>
        <p:nvSpPr>
          <p:cNvPr id="13" name=""/>
          <p:cNvSpPr/>
          <p:nvPr/>
        </p:nvSpPr>
        <p:spPr>
          <a:xfrm>
            <a:off x="6416040" y="3176016"/>
            <a:ext cx="2837688" cy="1152144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7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Соблюдение формальной логики: есть уведомление об иной оплачиваемой работе, - требуется указать доход, имеется вклад -</a:t>
            </a:r>
          </a:p>
        </p:txBody>
      </p:sp>
      <p:sp>
        <p:nvSpPr>
          <p:cNvPr id="14" name=""/>
          <p:cNvSpPr/>
          <p:nvPr/>
        </p:nvSpPr>
        <p:spPr>
          <a:xfrm>
            <a:off x="6416040" y="4328160"/>
            <a:ext cx="2014728" cy="231648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1900">
                <a:solidFill>
                  <a:srgbClr val="FFFFFF"/>
                </a:solidFill>
                <a:latin typeface="Calibri"/>
              </a:rPr>
              <a:t>доход и т.д.</a:t>
            </a:r>
          </a:p>
        </p:txBody>
      </p:sp>
      <p:sp>
        <p:nvSpPr>
          <p:cNvPr id="15" name=""/>
          <p:cNvSpPr/>
          <p:nvPr/>
        </p:nvSpPr>
        <p:spPr>
          <a:xfrm>
            <a:off x="6531864" y="5315712"/>
            <a:ext cx="2587752" cy="926592"/>
          </a:xfrm>
          <a:prstGeom prst="rect">
            <a:avLst/>
          </a:prstGeom>
          <a:solidFill>
            <a:srgbClr val="70AD46"/>
          </a:solidFill>
        </p:spPr>
        <p:txBody>
          <a:bodyPr lIns="0" tIns="0" rIns="0" bIns="0">
            <a:noAutofit/>
          </a:bodyPr>
          <a:p>
            <a:pPr algn="ctr" indent="0">
              <a:lnSpc>
                <a:spcPct val="78000"/>
              </a:lnSpc>
            </a:pPr>
            <a:r>
              <a:rPr lang="ru" b="1" sz="1900">
                <a:solidFill>
                  <a:srgbClr val="FFFFFF"/>
                </a:solidFill>
                <a:latin typeface="Calibri"/>
              </a:rPr>
              <a:t>«Уникальная» ситуация: приложите сразу подтверждающие документы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0" y="21336"/>
            <a:ext cx="716280" cy="66751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512296" y="45720"/>
            <a:ext cx="19202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6</a:t>
            </a:r>
          </a:p>
        </p:txBody>
      </p:sp>
      <p:sp>
        <p:nvSpPr>
          <p:cNvPr id="4" name="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5" name=""/>
          <p:cNvSpPr/>
          <p:nvPr/>
        </p:nvSpPr>
        <p:spPr>
          <a:xfrm>
            <a:off x="4898136" y="1539240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1900">
                <a:solidFill>
                  <a:srgbClr val="4472C4"/>
                </a:solidFill>
                <a:latin typeface="Calibri"/>
              </a:rPr>
              <a:t>Основные новеллы (1)</a:t>
            </a:r>
          </a:p>
        </p:txBody>
      </p:sp>
      <p:sp>
        <p:nvSpPr>
          <p:cNvPr id="6" name=""/>
          <p:cNvSpPr/>
          <p:nvPr/>
        </p:nvSpPr>
        <p:spPr>
          <a:xfrm>
            <a:off x="396240" y="2154936"/>
            <a:ext cx="5230368" cy="37947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Учтены законодательные возможности субъектов Российской Федерации в части определения порядков представления сведений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лицами с множеством публичных статусов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Указание Банка России от 27.05.2021 № 5798-У как правильный источник</a:t>
            </a:r>
          </a:p>
          <a:p>
            <a:pPr indent="0">
              <a:lnSpc>
                <a:spcPct val="97000"/>
              </a:lnSpc>
              <a:spcAft>
                <a:spcPts val="49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Подчеркнуты особенности применения Указания Банка России от 27.05.2021 № 5798-У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Продажа нескольких объектов недвижимого имущества отражается отдельным значением и без «комиссионных»</a:t>
            </a:r>
          </a:p>
        </p:txBody>
      </p:sp>
      <p:sp>
        <p:nvSpPr>
          <p:cNvPr id="7" name=""/>
          <p:cNvSpPr/>
          <p:nvPr/>
        </p:nvSpPr>
        <p:spPr>
          <a:xfrm>
            <a:off x="6473952" y="2145792"/>
            <a:ext cx="5184648" cy="8260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Отмечены особенности представления сведений при переводе гражданского служащего в другой орган или на другой вид службы</a:t>
            </a:r>
          </a:p>
        </p:txBody>
      </p:sp>
      <p:sp>
        <p:nvSpPr>
          <p:cNvPr id="8" name=""/>
          <p:cNvSpPr/>
          <p:nvPr/>
        </p:nvSpPr>
        <p:spPr>
          <a:xfrm>
            <a:off x="6470904" y="3276600"/>
            <a:ext cx="5181600" cy="2316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indent="0"/>
            <a:r>
              <a:rPr lang="ru" b="1" sz="1900">
                <a:solidFill>
                  <a:srgbClr val="4472C4"/>
                </a:solidFill>
                <a:latin typeface="Calibri"/>
              </a:rPr>
              <a:t>Заявления о невозможности подаются ежегодно</a:t>
            </a:r>
          </a:p>
        </p:txBody>
      </p:sp>
      <p:graphicFrame>
        <p:nvGraphicFramePr>
          <p:cNvPr id="9" name=""/>
          <p:cNvGraphicFramePr>
            <a:graphicFrameLocks noGrp="1"/>
          </p:cNvGraphicFramePr>
          <p:nvPr/>
        </p:nvGraphicFramePr>
        <p:xfrm>
          <a:off x="6385560" y="3755136"/>
          <a:ext cx="5455920" cy="2249424"/>
        </p:xfrm>
        <a:graphic>
          <a:graphicData uri="http://schemas.openxmlformats.org/drawingml/2006/table">
            <a:tbl>
              <a:tblPr/>
              <a:tblGrid>
                <a:gridCol w="3861816"/>
                <a:gridCol w="646176"/>
                <a:gridCol w="947928"/>
              </a:tblGrid>
              <a:tr h="621792">
                <a:tc gridSpan="3">
                  <a:txBody>
                    <a:bodyPr lIns="0" tIns="0" rIns="0" bIns="0">
                      <a:noAutofit/>
                    </a:bodyPr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Представление частичных сведений в отношении </a:t>
                      </a:r>
                      <a:r>
                        <a:rPr lang="ru" b="1" u="sng" sz="1900">
                          <a:solidFill>
                            <a:srgbClr val="4472C4"/>
                          </a:solidFill>
                          <a:latin typeface="Calibri"/>
                        </a:rPr>
                        <a:t>родственников не требуется</a:t>
                      </a:r>
                      <a:r>
                        <a:rPr lang="ru" b="1" sz="1900">
                          <a:solidFill>
                            <a:srgbClr val="70AD47"/>
                          </a:solidFill>
                          <a:latin typeface="Calibri"/>
                        </a:rPr>
                        <a:t>____________________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3000"/>
                    </a:p>
                  </a:txBody>
                  <a:tcPr marL="0" marR="0" marT="0" marB="0"/>
                </a:tc>
              </a:tr>
              <a:tr h="691896">
                <a:tc>
                  <a:txBody>
                    <a:bodyPr lIns="0" tIns="0" rIns="0" bIns="0">
                      <a:noAutofit/>
                    </a:bodyPr>
                    <a:p>
                      <a:pPr algn="just" marL="529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Доход от ценных бумаг как положи* финансовый результат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spcBef>
                          <a:spcPts val="280"/>
                        </a:spcBef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тельнь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0">
                        <a:spcBef>
                          <a:spcPts val="280"/>
                        </a:spcBef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&gt;|й</a:t>
                      </a:r>
                    </a:p>
                  </a:txBody>
                  <a:tcPr marL="0" marR="0" marT="0" marB="0"/>
                </a:tc>
              </a:tr>
              <a:tr h="935736">
                <a:tc>
                  <a:txBody>
                    <a:bodyPr lIns="0" tIns="0" rIns="0" bIns="0">
                      <a:noAutofit/>
                    </a:bodyPr>
                    <a:p>
                      <a:pPr algn="just" marL="529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Порядок отражения мер государств поддержки, в т.ч. в связи с распрост </a:t>
                      </a:r>
                      <a:r>
                        <a:rPr lang="en-US" b="1" sz="1900">
                          <a:solidFill>
                            <a:srgbClr val="4472C4"/>
                          </a:solidFill>
                          <a:latin typeface="Calibri"/>
                        </a:rPr>
                        <a:t>COVID-19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>
                        <a:lnSpc>
                          <a:spcPct val="97000"/>
                        </a:lnSpc>
                        <a:spcBef>
                          <a:spcPts val="280"/>
                        </a:spcBef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енной ранен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ием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22376" cy="69189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512296" y="48768"/>
            <a:ext cx="188976" cy="259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7</a:t>
            </a:r>
          </a:p>
        </p:txBody>
      </p:sp>
      <p:sp>
        <p:nvSpPr>
          <p:cNvPr id="4" name="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5" name=""/>
          <p:cNvSpPr/>
          <p:nvPr/>
        </p:nvSpPr>
        <p:spPr>
          <a:xfrm>
            <a:off x="4898136" y="1527048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1900">
                <a:solidFill>
                  <a:srgbClr val="4472C4"/>
                </a:solidFill>
                <a:latin typeface="Calibri"/>
              </a:rPr>
              <a:t>Основные новеллы (2)</a:t>
            </a:r>
          </a:p>
        </p:txBody>
      </p:sp>
      <p:sp>
        <p:nvSpPr>
          <p:cNvPr id="6" name=""/>
          <p:cNvSpPr/>
          <p:nvPr/>
        </p:nvSpPr>
        <p:spPr>
          <a:xfrm>
            <a:off x="390144" y="2173224"/>
            <a:ext cx="5285232" cy="3721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63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Необходимость отражения суммы компенсации товара, работы и (или) услуги в виде выдачи наличных денежных средств вместо предоставления и без последующего отчета о целевом использовании</a:t>
            </a:r>
          </a:p>
          <a:p>
            <a:pPr indent="0">
              <a:lnSpc>
                <a:spcPct val="96000"/>
              </a:lnSpc>
              <a:spcAft>
                <a:spcPts val="42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Отсутствие необходимости отражать «туристический кешбэк», «детский кешбэк»</a:t>
            </a:r>
          </a:p>
          <a:p>
            <a:pPr indent="0">
              <a:lnSpc>
                <a:spcPct val="97000"/>
              </a:lnSpc>
              <a:spcAft>
                <a:spcPts val="42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«Пушкинская карта» не доход; если есть счет - раздел 4 справки (но счета может и не быть)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Раздел 2 заполняется в случае внесения на счет эскроу суммы, превышающей трехлетний доход</a:t>
            </a:r>
          </a:p>
        </p:txBody>
      </p:sp>
      <p:sp>
        <p:nvSpPr>
          <p:cNvPr id="7" name=""/>
          <p:cNvSpPr/>
          <p:nvPr/>
        </p:nvSpPr>
        <p:spPr>
          <a:xfrm>
            <a:off x="6467856" y="2164080"/>
            <a:ext cx="5212080" cy="1767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Множественность лиц в сделке может потребовать заполнения раздела 2 справки, если из договора нельзя определить их доли и внесенные суммы Подвесной лодочный мотор не подлежит отражению в справке</a:t>
            </a:r>
          </a:p>
        </p:txBody>
      </p:sp>
      <p:sp>
        <p:nvSpPr>
          <p:cNvPr id="8" name=""/>
          <p:cNvSpPr/>
          <p:nvPr/>
        </p:nvSpPr>
        <p:spPr>
          <a:xfrm>
            <a:off x="6461760" y="4066032"/>
            <a:ext cx="5279136" cy="524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В случае отсутствия регистрации в подразделе 3.2 допускается указать "Отсутствует"</a:t>
            </a:r>
          </a:p>
        </p:txBody>
      </p:sp>
      <p:graphicFrame>
        <p:nvGraphicFramePr>
          <p:cNvPr id="9" name=""/>
          <p:cNvGraphicFramePr>
            <a:graphicFrameLocks noGrp="1"/>
          </p:cNvGraphicFramePr>
          <p:nvPr/>
        </p:nvGraphicFramePr>
        <p:xfrm>
          <a:off x="6373368" y="4660392"/>
          <a:ext cx="5462016" cy="1542288"/>
        </p:xfrm>
        <a:graphic>
          <a:graphicData uri="http://schemas.openxmlformats.org/drawingml/2006/table">
            <a:tbl>
              <a:tblPr/>
              <a:tblGrid>
                <a:gridCol w="3880104"/>
                <a:gridCol w="624840"/>
                <a:gridCol w="957072"/>
              </a:tblGrid>
              <a:tr h="624840">
                <a:tc>
                  <a:txBody>
                    <a:bodyPr lIns="0" tIns="0" rIns="0" bIns="0">
                      <a:noAutofit/>
                    </a:bodyPr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Учтены положения Указа Президент Федерации от 10.12.2020 № 778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га Росс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:ийской</a:t>
                      </a:r>
                    </a:p>
                    <a:p>
                      <a:pPr algn="r" marR="230700" indent="0">
                        <a:lnSpc>
                          <a:spcPct val="92000"/>
                        </a:lnSpc>
                      </a:pPr>
                      <a:r>
                        <a:rPr lang="ru" b="1" sz="1900">
                          <a:solidFill>
                            <a:srgbClr val="A9D18E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/>
                </a:tc>
              </a:tr>
              <a:tr h="917448">
                <a:tc>
                  <a:txBody>
                    <a:bodyPr lIns="0" tIns="0" rIns="0" bIns="0">
                      <a:noAutofit/>
                    </a:bodyPr>
                    <a:p>
                      <a:pPr marL="529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Обязательства по брокерскому обсл или в рамках ИИС отражаются в под раздела 6, а не в разделе 4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|ужив&lt;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indent="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энию ле 6.2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0" y="0"/>
            <a:ext cx="719328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9503664" y="4312920"/>
            <a:ext cx="2069592" cy="2063496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506200" y="45720"/>
            <a:ext cx="195072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indent="0"/>
            <a:r>
              <a:rPr lang="ru" b="1" sz="2800">
                <a:solidFill>
                  <a:srgbClr val="A9D18E"/>
                </a:solidFill>
                <a:latin typeface="Calibri"/>
              </a:rPr>
              <a:t>8</a:t>
            </a:r>
          </a:p>
        </p:txBody>
      </p:sp>
      <p:sp>
        <p:nvSpPr>
          <p:cNvPr id="5" name=""/>
          <p:cNvSpPr/>
          <p:nvPr/>
        </p:nvSpPr>
        <p:spPr>
          <a:xfrm>
            <a:off x="1828800" y="932688"/>
            <a:ext cx="917143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6" name=""/>
          <p:cNvSpPr/>
          <p:nvPr/>
        </p:nvSpPr>
        <p:spPr>
          <a:xfrm>
            <a:off x="4898136" y="1527048"/>
            <a:ext cx="2392680" cy="246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Основные новеллы (3)</a:t>
            </a:r>
          </a:p>
        </p:txBody>
      </p:sp>
      <p:sp>
        <p:nvSpPr>
          <p:cNvPr id="7" name=""/>
          <p:cNvSpPr/>
          <p:nvPr/>
        </p:nvSpPr>
        <p:spPr>
          <a:xfrm>
            <a:off x="387096" y="2148840"/>
            <a:ext cx="5178552" cy="41696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Между данными ФНС России и Указанием Банка России от 27.05.2021 № 5798-У предпочтение Указанию Банка России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При заполнении раздела 5 на основании Указания Банка России от 27.05.2021 № 5798-У необходимо обращать внимание на держателя информации</a:t>
            </a:r>
          </a:p>
          <a:p>
            <a:pPr indent="0">
              <a:lnSpc>
                <a:spcPct val="97000"/>
              </a:lnSpc>
              <a:spcAft>
                <a:spcPts val="77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Уставный капитал зарубежных организаций необходимо устанавливать в соответствии с применимым правом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«Основанием участия» на организованных торгах является «Приобретено на организованных торгах»</a:t>
            </a:r>
          </a:p>
        </p:txBody>
      </p:sp>
      <p:sp>
        <p:nvSpPr>
          <p:cNvPr id="8" name=""/>
          <p:cNvSpPr/>
          <p:nvPr/>
        </p:nvSpPr>
        <p:spPr>
          <a:xfrm>
            <a:off x="6458712" y="2142744"/>
            <a:ext cx="4623816" cy="5334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Доли пользования имуществом на сайте не размещаются</a:t>
            </a:r>
          </a:p>
        </p:txBody>
      </p:sp>
      <p:sp>
        <p:nvSpPr>
          <p:cNvPr id="9" name=""/>
          <p:cNvSpPr/>
          <p:nvPr/>
        </p:nvSpPr>
        <p:spPr>
          <a:xfrm>
            <a:off x="6467856" y="2846832"/>
            <a:ext cx="4754880" cy="12222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spcAft>
                <a:spcPts val="560"/>
              </a:spcAft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Созаемщик полноценная сторона срочного обязательства финансового характера</a:t>
            </a:r>
          </a:p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Фьючерсный договор может быть отражен в подразделе 6.2 раздела 6 справки</a:t>
            </a:r>
          </a:p>
        </p:txBody>
      </p:sp>
      <p:sp>
        <p:nvSpPr>
          <p:cNvPr id="11" name=""/>
          <p:cNvSpPr/>
          <p:nvPr/>
        </p:nvSpPr>
        <p:spPr>
          <a:xfrm>
            <a:off x="6467856" y="4276344"/>
            <a:ext cx="3587496" cy="2103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Обязательства в рамках страховог</a:t>
            </a:r>
          </a:p>
        </p:txBody>
      </p:sp>
      <p:sp>
        <p:nvSpPr>
          <p:cNvPr id="12" name=""/>
          <p:cNvSpPr/>
          <p:nvPr/>
        </p:nvSpPr>
        <p:spPr>
          <a:xfrm>
            <a:off x="6467856" y="4486656"/>
            <a:ext cx="3163824" cy="2895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целесообразно заполнять с уч</a:t>
            </a:r>
          </a:p>
        </p:txBody>
      </p:sp>
      <p:sp>
        <p:nvSpPr>
          <p:cNvPr id="13" name=""/>
          <p:cNvSpPr/>
          <p:nvPr/>
        </p:nvSpPr>
        <p:spPr>
          <a:xfrm>
            <a:off x="6492240" y="4867656"/>
            <a:ext cx="3895344" cy="1584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900">
                <a:solidFill>
                  <a:srgbClr val="4472C4"/>
                </a:solidFill>
                <a:latin typeface="Calibri"/>
              </a:rPr>
              <a:t>Банка России от 27.05.2021 № 5798-У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096" y="0"/>
            <a:ext cx="731520" cy="69189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10820400" y="5398008"/>
            <a:ext cx="1078992" cy="1082040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1509248" y="45720"/>
            <a:ext cx="192024" cy="265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800">
                <a:solidFill>
                  <a:srgbClr val="A9D18E"/>
                </a:solidFill>
                <a:latin typeface="Calibri"/>
              </a:rPr>
              <a:t>9</a:t>
            </a:r>
          </a:p>
        </p:txBody>
      </p:sp>
      <p:sp>
        <p:nvSpPr>
          <p:cNvPr id="5" name=""/>
          <p:cNvSpPr/>
          <p:nvPr/>
        </p:nvSpPr>
        <p:spPr>
          <a:xfrm>
            <a:off x="4398264" y="893064"/>
            <a:ext cx="4035552" cy="3017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2400">
                <a:solidFill>
                  <a:srgbClr val="70AD47"/>
                </a:solidFill>
                <a:latin typeface="Calibri"/>
              </a:rPr>
              <a:t>Начало работы с декларацией</a:t>
            </a:r>
          </a:p>
        </p:txBody>
      </p:sp>
      <p:graphicFrame>
        <p:nvGraphicFramePr>
          <p:cNvPr id="6" name=""/>
          <p:cNvGraphicFramePr>
            <a:graphicFrameLocks noGrp="1"/>
          </p:cNvGraphicFramePr>
          <p:nvPr/>
        </p:nvGraphicFramePr>
        <p:xfrm>
          <a:off x="539496" y="1795272"/>
          <a:ext cx="9890760" cy="3291840"/>
        </p:xfrm>
        <a:graphic>
          <a:graphicData uri="http://schemas.openxmlformats.org/drawingml/2006/table">
            <a:tbl>
              <a:tblPr/>
              <a:tblGrid>
                <a:gridCol w="893064"/>
                <a:gridCol w="8997696"/>
              </a:tblGrid>
              <a:tr h="743712"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1.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43180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Консультативную помощь оказывает антикоррупционное подразделение</a:t>
                      </a:r>
                    </a:p>
                  </a:txBody>
                  <a:tcPr marL="0" marR="0" marT="0" marB="0" anchor="ctr"/>
                </a:tc>
              </a:tr>
              <a:tr h="768096"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2.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43180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Проверить наличие замещаемой должности в перечне</a:t>
                      </a:r>
                    </a:p>
                  </a:txBody>
                  <a:tcPr marL="0" marR="0" marT="0" marB="0" anchor="ctr"/>
                </a:tc>
              </a:tr>
              <a:tr h="1210056"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marL="395800" indent="0">
                        <a:lnSpc>
                          <a:spcPct val="97000"/>
                        </a:lnSpc>
                      </a:pPr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Определить семейное положение (супруга (супруг) и несовершеннолетние дети) Оценить возможность подачи декларации в отношении родственников; при невозможности - подать заявление</a:t>
                      </a:r>
                    </a:p>
                  </a:txBody>
                  <a:tcPr marL="0" marR="0" marT="0" marB="0" anchor="ctr"/>
                </a:tc>
              </a:tr>
              <a:tr h="569976"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b="1" sz="5400">
                          <a:solidFill>
                            <a:srgbClr val="FFC000"/>
                          </a:solidFill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431800"/>
                      <a:r>
                        <a:rPr lang="ru" b="1" sz="1900">
                          <a:solidFill>
                            <a:srgbClr val="4472C4"/>
                          </a:solidFill>
                          <a:latin typeface="Calibri"/>
                        </a:rPr>
                        <a:t>Подготовить правоустанавливающие и иные официальные документы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"/>
          <p:cNvSpPr/>
          <p:nvPr/>
        </p:nvSpPr>
        <p:spPr>
          <a:xfrm>
            <a:off x="545592" y="5516880"/>
            <a:ext cx="661416" cy="536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indent="0"/>
            <a:r>
              <a:rPr lang="ru" b="1" sz="5400">
                <a:solidFill>
                  <a:srgbClr val="FFC000"/>
                </a:solidFill>
                <a:latin typeface="Arial Black"/>
              </a:rPr>
              <a:t>5.</a:t>
            </a:r>
          </a:p>
        </p:txBody>
      </p:sp>
      <p:sp>
        <p:nvSpPr>
          <p:cNvPr id="8" name=""/>
          <p:cNvSpPr/>
          <p:nvPr/>
        </p:nvSpPr>
        <p:spPr>
          <a:xfrm>
            <a:off x="1865376" y="5544312"/>
            <a:ext cx="5836920" cy="542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indent="0">
              <a:lnSpc>
                <a:spcPct val="97000"/>
              </a:lnSpc>
            </a:pPr>
            <a:r>
              <a:rPr lang="ru" b="1" sz="1900">
                <a:solidFill>
                  <a:srgbClr val="4472C4"/>
                </a:solidFill>
                <a:latin typeface="Calibri"/>
              </a:rPr>
              <a:t>Скачать </a:t>
            </a:r>
            <a:r>
              <a:rPr lang="en-US" b="1" sz="1900">
                <a:solidFill>
                  <a:srgbClr val="4472C4"/>
                </a:solidFill>
                <a:latin typeface="Calibri"/>
              </a:rPr>
              <a:t>(</a:t>
            </a:r>
            <a:r>
              <a:rPr lang="en-US" b="1" sz="1900">
                <a:solidFill>
                  <a:srgbClr val="4472C4"/>
                </a:solidFill>
                <a:latin typeface="Calibri"/>
                <a:hlinkClick r:id="rLinkId0"/>
              </a:rPr>
              <a:t>http://www.kremlin.ru/structure/additional/12</a:t>
            </a:r>
            <a:r>
              <a:rPr lang="en-US" b="1" sz="1900">
                <a:solidFill>
                  <a:srgbClr val="4472C4"/>
                </a:solidFill>
                <a:latin typeface="Calibri"/>
              </a:rPr>
              <a:t>) </a:t>
            </a:r>
            <a:r>
              <a:rPr lang="ru" b="1" sz="1900">
                <a:solidFill>
                  <a:srgbClr val="4472C4"/>
                </a:solidFill>
                <a:latin typeface="Calibri"/>
              </a:rPr>
              <a:t>и установить СПО «Справки БК» в актуальной версии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core.xml><?xml version="1.0" encoding="utf-8"?>
<cp:coreProperties xmlns:cp="http://schemas.openxmlformats.org/package/2006/metadata/core-properties" xmlns:dc="http://purl.org/dc/elements/1.1/">
  <dc:title>Тема презентации как всегда очень интересная и крайне актуальная</dc:title>
  <dc:subject/>
  <dc:creator>Никита</dc:creator>
  <cp:keywords/>
</cp:coreProperties>
</file>