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393" r:id="rId3"/>
    <p:sldId id="394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387" r:id="rId13"/>
    <p:sldId id="406" r:id="rId14"/>
    <p:sldId id="390" r:id="rId15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5" autoAdjust="0"/>
    <p:restoredTop sz="98016" autoAdjust="0"/>
  </p:normalViewPr>
  <p:slideViewPr>
    <p:cSldViewPr snapToGrid="0">
      <p:cViewPr varScale="1">
        <p:scale>
          <a:sx n="112" d="100"/>
          <a:sy n="112" d="100"/>
        </p:scale>
        <p:origin x="9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Виды проверок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6AA46D63-EF54-41C0-BEC9-4893A9CE2C3F}" type="presOf" srcId="{97474A88-505C-4FC7-A27D-361D4BAD227D}" destId="{634B0217-E54C-4538-A2D8-588BECBB985C}" srcOrd="0" destOrd="0" presId="urn:microsoft.com/office/officeart/2005/8/layout/hList9"/>
    <dgm:cxn modelId="{42F9BEA6-2267-4BE3-AF9E-DDE32F84BBAD}" type="presOf" srcId="{86193D3E-1C2D-4E9F-95F1-65FF15048E69}" destId="{D81DA2E6-04B3-41B1-A3E7-985085AAF14F}" srcOrd="0" destOrd="0" presId="urn:microsoft.com/office/officeart/2005/8/layout/hList9"/>
    <dgm:cxn modelId="{74A04C68-9762-4E0B-AB3E-F33C46581DE9}" type="presOf" srcId="{9F6D3C40-D24C-4ADC-8B23-E583EC76BCB6}" destId="{4E061493-1D91-481D-B16A-EE6F045D9349}" srcOrd="1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B4128FCA-423E-4C5B-9959-23BCB6E8F83E}" type="presOf" srcId="{9F6D3C40-D24C-4ADC-8B23-E583EC76BCB6}" destId="{98B1639A-CBCB-4326-9E3F-69C6ED3DE59D}" srcOrd="0" destOrd="0" presId="urn:microsoft.com/office/officeart/2005/8/layout/hList9"/>
    <dgm:cxn modelId="{F9EE8A53-06C4-41B2-BC70-33B1EB3AD570}" type="presParOf" srcId="{D81DA2E6-04B3-41B1-A3E7-985085AAF14F}" destId="{E4E679D8-2BB8-4049-A2FF-A99EF927CC4C}" srcOrd="0" destOrd="0" presId="urn:microsoft.com/office/officeart/2005/8/layout/hList9"/>
    <dgm:cxn modelId="{7D2304F3-4E99-47FD-BF17-4FF59698E30D}" type="presParOf" srcId="{D81DA2E6-04B3-41B1-A3E7-985085AAF14F}" destId="{FDDE2FD1-F3F7-43D5-9FC0-270B88C01190}" srcOrd="1" destOrd="0" presId="urn:microsoft.com/office/officeart/2005/8/layout/hList9"/>
    <dgm:cxn modelId="{AFD58593-F892-447B-BD76-2A092D0D1CEB}" type="presParOf" srcId="{FDDE2FD1-F3F7-43D5-9FC0-270B88C01190}" destId="{1F360C77-DF3D-42B2-A03B-BA72CB249C7A}" srcOrd="0" destOrd="0" presId="urn:microsoft.com/office/officeart/2005/8/layout/hList9"/>
    <dgm:cxn modelId="{08E682B1-B110-4C75-8A11-F4FCA1905BE4}" type="presParOf" srcId="{FDDE2FD1-F3F7-43D5-9FC0-270B88C01190}" destId="{A7C4C475-B291-46F0-BCB2-6411ACC78035}" srcOrd="1" destOrd="0" presId="urn:microsoft.com/office/officeart/2005/8/layout/hList9"/>
    <dgm:cxn modelId="{59919412-2716-4DEF-9D87-55D372742801}" type="presParOf" srcId="{A7C4C475-B291-46F0-BCB2-6411ACC78035}" destId="{98B1639A-CBCB-4326-9E3F-69C6ED3DE59D}" srcOrd="0" destOrd="0" presId="urn:microsoft.com/office/officeart/2005/8/layout/hList9"/>
    <dgm:cxn modelId="{8D46458C-4022-4874-83A5-5C5A41F91C7B}" type="presParOf" srcId="{A7C4C475-B291-46F0-BCB2-6411ACC78035}" destId="{4E061493-1D91-481D-B16A-EE6F045D9349}" srcOrd="1" destOrd="0" presId="urn:microsoft.com/office/officeart/2005/8/layout/hList9"/>
    <dgm:cxn modelId="{C19DFD83-CC6A-45EF-AAD6-684266A0B14C}" type="presParOf" srcId="{D81DA2E6-04B3-41B1-A3E7-985085AAF14F}" destId="{CE8093AE-4265-4415-B2AD-20E97935D4A7}" srcOrd="2" destOrd="0" presId="urn:microsoft.com/office/officeart/2005/8/layout/hList9"/>
    <dgm:cxn modelId="{0AC86F78-680F-4932-B31E-AA3A3CA177E3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Содержание запроса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BC1AEDF2-DE17-4D20-8DB3-213F2AD4B83B}" type="presOf" srcId="{9F6D3C40-D24C-4ADC-8B23-E583EC76BCB6}" destId="{98B1639A-CBCB-4326-9E3F-69C6ED3DE59D}" srcOrd="0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05F0267B-BCD7-427C-8534-102AA87F3FDB}" type="presOf" srcId="{9F6D3C40-D24C-4ADC-8B23-E583EC76BCB6}" destId="{4E061493-1D91-481D-B16A-EE6F045D9349}" srcOrd="1" destOrd="0" presId="urn:microsoft.com/office/officeart/2005/8/layout/hList9"/>
    <dgm:cxn modelId="{578D69EF-2F08-4B0F-A683-BA2A5400DA36}" type="presOf" srcId="{97474A88-505C-4FC7-A27D-361D4BAD227D}" destId="{634B0217-E54C-4538-A2D8-588BECBB985C}" srcOrd="0" destOrd="0" presId="urn:microsoft.com/office/officeart/2005/8/layout/hList9"/>
    <dgm:cxn modelId="{0BB5F50A-FF5A-44AB-AEB9-4CE37609FBE6}" type="presOf" srcId="{86193D3E-1C2D-4E9F-95F1-65FF15048E69}" destId="{D81DA2E6-04B3-41B1-A3E7-985085AAF14F}" srcOrd="0" destOrd="0" presId="urn:microsoft.com/office/officeart/2005/8/layout/hList9"/>
    <dgm:cxn modelId="{6E6E04B2-095E-485B-A306-AF4BE57ED627}" type="presParOf" srcId="{D81DA2E6-04B3-41B1-A3E7-985085AAF14F}" destId="{E4E679D8-2BB8-4049-A2FF-A99EF927CC4C}" srcOrd="0" destOrd="0" presId="urn:microsoft.com/office/officeart/2005/8/layout/hList9"/>
    <dgm:cxn modelId="{999CC779-23CA-463A-B6FB-654E932B3CAD}" type="presParOf" srcId="{D81DA2E6-04B3-41B1-A3E7-985085AAF14F}" destId="{FDDE2FD1-F3F7-43D5-9FC0-270B88C01190}" srcOrd="1" destOrd="0" presId="urn:microsoft.com/office/officeart/2005/8/layout/hList9"/>
    <dgm:cxn modelId="{868DE4CF-520A-4A82-90EB-A00A94AE64AA}" type="presParOf" srcId="{FDDE2FD1-F3F7-43D5-9FC0-270B88C01190}" destId="{1F360C77-DF3D-42B2-A03B-BA72CB249C7A}" srcOrd="0" destOrd="0" presId="urn:microsoft.com/office/officeart/2005/8/layout/hList9"/>
    <dgm:cxn modelId="{201B15C4-A9C8-428D-994F-ED164DAAB5C3}" type="presParOf" srcId="{FDDE2FD1-F3F7-43D5-9FC0-270B88C01190}" destId="{A7C4C475-B291-46F0-BCB2-6411ACC78035}" srcOrd="1" destOrd="0" presId="urn:microsoft.com/office/officeart/2005/8/layout/hList9"/>
    <dgm:cxn modelId="{96A3BEE4-F468-4D78-A01F-4598D894E9C9}" type="presParOf" srcId="{A7C4C475-B291-46F0-BCB2-6411ACC78035}" destId="{98B1639A-CBCB-4326-9E3F-69C6ED3DE59D}" srcOrd="0" destOrd="0" presId="urn:microsoft.com/office/officeart/2005/8/layout/hList9"/>
    <dgm:cxn modelId="{77CFF06C-1C45-4477-92EC-C00B591C12CA}" type="presParOf" srcId="{A7C4C475-B291-46F0-BCB2-6411ACC78035}" destId="{4E061493-1D91-481D-B16A-EE6F045D9349}" srcOrd="1" destOrd="0" presId="urn:microsoft.com/office/officeart/2005/8/layout/hList9"/>
    <dgm:cxn modelId="{AC03E7D3-6558-4E25-92F0-41FE992D3854}" type="presParOf" srcId="{D81DA2E6-04B3-41B1-A3E7-985085AAF14F}" destId="{CE8093AE-4265-4415-B2AD-20E97935D4A7}" srcOrd="2" destOrd="0" presId="urn:microsoft.com/office/officeart/2005/8/layout/hList9"/>
    <dgm:cxn modelId="{C500FE2B-11A9-41C0-BCFC-334F27B4EC7D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321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97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13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19.04.2018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9709"/>
            <a:ext cx="12192000" cy="17095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51667" y="5862559"/>
            <a:ext cx="2626485" cy="67709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марта 2017 г.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553" y="44105"/>
            <a:ext cx="4180176" cy="4631635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335789" y="3"/>
            <a:ext cx="3752851" cy="1628775"/>
            <a:chOff x="335790" y="0"/>
            <a:chExt cx="3752850" cy="162877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790" y="0"/>
              <a:ext cx="3752850" cy="161925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00188" y="0"/>
              <a:ext cx="25050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7374837" y="2"/>
            <a:ext cx="4502427" cy="4691271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/>
          </a:p>
        </p:txBody>
      </p:sp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282" y="1558712"/>
            <a:ext cx="11600617" cy="293287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материалы к совещанию «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Анализ сведений о доходах, расходах, об имуществе и обязательствах имущественного характера, а также проверка их достоверности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»</a:t>
            </a:r>
            <a:endParaRPr lang="ru-RU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Ebrima" pitchFamily="2" charset="0"/>
              <a:cs typeface="Ebr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47"/>
          <p:cNvGrpSpPr/>
          <p:nvPr/>
        </p:nvGrpSpPr>
        <p:grpSpPr>
          <a:xfrm>
            <a:off x="4268871" y="3401788"/>
            <a:ext cx="3641416" cy="3156857"/>
            <a:chOff x="12192000" y="3701143"/>
            <a:chExt cx="3641416" cy="3156857"/>
          </a:xfrm>
        </p:grpSpPr>
        <p:pic>
          <p:nvPicPr>
            <p:cNvPr id="57" name="Picture 2" descr="C:\Users\TuguchevNM\Downloads\noun_60263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514"/>
            <a:stretch>
              <a:fillRect/>
            </a:stretch>
          </p:blipFill>
          <p:spPr bwMode="auto">
            <a:xfrm>
              <a:off x="12192000" y="3781514"/>
              <a:ext cx="3641416" cy="3076486"/>
            </a:xfrm>
            <a:prstGeom prst="rect">
              <a:avLst/>
            </a:prstGeom>
            <a:noFill/>
          </p:spPr>
        </p:pic>
        <p:sp>
          <p:nvSpPr>
            <p:cNvPr id="58" name="Прямоугольник 57"/>
            <p:cNvSpPr/>
            <p:nvPr/>
          </p:nvSpPr>
          <p:spPr>
            <a:xfrm>
              <a:off x="12525829" y="3701143"/>
              <a:ext cx="3091542" cy="2859314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0463" y="2894243"/>
            <a:ext cx="3838575" cy="92331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Уведомление в письменной форме проверяемого и разъяснение прав в 2 рабочих дня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6425" y="4178753"/>
            <a:ext cx="3838575" cy="1200312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Проведение беседы с лицом о проверяемых обстоятельствах в               7 рабочих дней или по согласованию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910" y="5636534"/>
            <a:ext cx="3838575" cy="646315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Обязательное ознакомление с результатами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37503" y="2885729"/>
            <a:ext cx="3838575" cy="1754310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Проверяемый вправе давать пояснения, представлять дополнительные материалы и давать по ним пояснения в письменной форме, ходатайствовать о беседе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38461" y="4733454"/>
            <a:ext cx="3838575" cy="646315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Пояснения приобщаются к материалам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084223" y="2559959"/>
            <a:ext cx="0" cy="393337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289351" y="2090475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Проверяющий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276494" y="2112246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Проверяемый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35585" y="5472447"/>
            <a:ext cx="3838575" cy="923314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Ознакомление с результатами целесообразно до представления их уполномоченному лицу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76601" y="1551999"/>
            <a:ext cx="5619600" cy="367200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err="1" smtClean="0">
                <a:solidFill>
                  <a:schemeClr val="accent5"/>
                </a:solidFill>
              </a:rPr>
              <a:t>Антикоррупционные</a:t>
            </a:r>
            <a:r>
              <a:rPr lang="ru-RU" sz="1800" b="1" dirty="0" smtClean="0">
                <a:solidFill>
                  <a:schemeClr val="accent5"/>
                </a:solidFill>
              </a:rPr>
              <a:t> проверки проводятся гласно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3657602" y="1485902"/>
            <a:ext cx="4864100" cy="3949700"/>
            <a:chOff x="3657600" y="1485900"/>
            <a:chExt cx="4864100" cy="3949700"/>
          </a:xfrm>
        </p:grpSpPr>
        <p:pic>
          <p:nvPicPr>
            <p:cNvPr id="6146" name="Picture 2" descr="C:\Users\TuguchevNM\Downloads\noun_1464441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8799"/>
            <a:stretch>
              <a:fillRect/>
            </a:stretch>
          </p:blipFill>
          <p:spPr bwMode="auto">
            <a:xfrm>
              <a:off x="3657600" y="1485900"/>
              <a:ext cx="4864100" cy="3949700"/>
            </a:xfrm>
            <a:prstGeom prst="rect">
              <a:avLst/>
            </a:prstGeom>
            <a:noFill/>
          </p:spPr>
        </p:pic>
        <p:sp>
          <p:nvSpPr>
            <p:cNvPr id="27" name="Прямоугольник 26"/>
            <p:cNvSpPr/>
            <p:nvPr/>
          </p:nvSpPr>
          <p:spPr>
            <a:xfrm>
              <a:off x="3997385" y="2590800"/>
              <a:ext cx="4181415" cy="2095500"/>
            </a:xfrm>
            <a:prstGeom prst="rect">
              <a:avLst/>
            </a:prstGeom>
            <a:solidFill>
              <a:schemeClr val="bg1">
                <a:alpha val="84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Результаты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Представление доклада о результатах лицу, принявшему решение о проверке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решение о целесообразности рассмотрения на комиссии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решения о применении взыскания /отсутствия оснований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8" name="Нашивка 2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Нашивка 2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07203" y="1513901"/>
            <a:ext cx="4193268" cy="1635707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 докладе целесообразно рекомендовать уполномоченному лицу принять конкретную меру ответственности (или проинформировать об отсутствии оснований), а также о проведении (</a:t>
            </a:r>
            <a:r>
              <a:rPr lang="ru-RU" sz="1600" b="1" dirty="0" err="1" smtClean="0">
                <a:solidFill>
                  <a:schemeClr val="accent5"/>
                </a:solidFill>
              </a:rPr>
              <a:t>непроведении</a:t>
            </a:r>
            <a:r>
              <a:rPr lang="ru-RU" sz="1600" b="1" dirty="0" smtClean="0">
                <a:solidFill>
                  <a:schemeClr val="accent5"/>
                </a:solidFill>
              </a:rPr>
              <a:t>) заседания комиссии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799947" y="4409489"/>
            <a:ext cx="4193268" cy="1671993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Взыскание в виде замечания может быть применено при малозначительности совершенного лицом коррупционного правонарушения на основании рекомендации комиссии по урегулированию конфликтов интересов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42752" y="532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Издание акта о результатах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 rot="5400000">
            <a:off x="2888236" y="413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081485" y="1524001"/>
            <a:ext cx="0" cy="464457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6814459" y="3396345"/>
            <a:ext cx="4193268" cy="747491"/>
          </a:xfrm>
          <a:prstGeom prst="rect">
            <a:avLst/>
          </a:prstGeom>
          <a:solidFill>
            <a:srgbClr val="F8696B"/>
          </a:solidFill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Недопустимо привлечение к ответственности без проведения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1. Сведения о доходах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3959" y="4300605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Иные доходы</a:t>
            </a:r>
            <a:endParaRPr lang="ru-RU" sz="1400" b="1" dirty="0"/>
          </a:p>
        </p:txBody>
      </p:sp>
      <p:sp>
        <p:nvSpPr>
          <p:cNvPr id="20" name="Пятиугольник 19"/>
          <p:cNvSpPr/>
          <p:nvPr/>
        </p:nvSpPr>
        <p:spPr>
          <a:xfrm>
            <a:off x="339323" y="2286907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400" b="1" dirty="0" smtClean="0"/>
              <a:t>Доходы, предусмотренные строками 1-5</a:t>
            </a:r>
            <a:endParaRPr lang="ru-R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52620" y="2209478"/>
            <a:ext cx="6120000" cy="98486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</a:t>
            </a:r>
            <a:r>
              <a:rPr lang="ru-RU" sz="1600" b="1" dirty="0" smtClean="0">
                <a:solidFill>
                  <a:schemeClr val="accent5"/>
                </a:solidFill>
              </a:rPr>
              <a:t>ФНС России, ПФР России</a:t>
            </a:r>
            <a:r>
              <a:rPr lang="ru-RU" sz="1400" b="1" dirty="0" smtClean="0">
                <a:solidFill>
                  <a:schemeClr val="accent5"/>
                </a:solidFill>
              </a:rPr>
              <a:t>,  дополнительно в организации (физическим лицам), которые выплачивают денежные средства проверяемому лицу, его супруге (супругу), несовершеннолетним детям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22228" y="3295848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2371" y="4300854"/>
            <a:ext cx="6120000" cy="738648"/>
          </a:xfrm>
          <a:prstGeom prst="rect">
            <a:avLst/>
          </a:prstGeom>
          <a:noFill/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endParaRPr lang="ru-RU" sz="700" b="1" dirty="0" smtClean="0">
              <a:solidFill>
                <a:schemeClr val="accent5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органы и организации, наведение справок у физических лиц, получение от них информации с их согласия</a:t>
            </a:r>
          </a:p>
          <a:p>
            <a:pPr algn="ctr"/>
            <a:endParaRPr lang="ru-RU" sz="700" b="1" dirty="0">
              <a:solidFill>
                <a:schemeClr val="accent5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2228" y="5148671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Некоторые доходы могут не облагаются налогом или лицо обязано самостоятельно уплатить налог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6763799" y="1464054"/>
            <a:ext cx="5080272" cy="580409"/>
            <a:chOff x="0" y="0"/>
            <a:chExt cx="9706217" cy="841641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/>
                <a:t>Проведение бесед и получение пояснений по всем разделам справки</a:t>
              </a:r>
              <a:endParaRPr lang="ru-RU" sz="1400" b="1" dirty="0"/>
            </a:p>
          </p:txBody>
        </p:sp>
      </p:grpSp>
      <p:grpSp>
        <p:nvGrpSpPr>
          <p:cNvPr id="39" name="Group 525"/>
          <p:cNvGrpSpPr/>
          <p:nvPr/>
        </p:nvGrpSpPr>
        <p:grpSpPr>
          <a:xfrm>
            <a:off x="330200" y="6061317"/>
            <a:ext cx="11513037" cy="504825"/>
            <a:chOff x="0" y="30214"/>
            <a:chExt cx="7659461" cy="356825"/>
          </a:xfrm>
          <a:noFill/>
        </p:grpSpPr>
        <p:sp>
          <p:nvSpPr>
            <p:cNvPr id="42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" name="Shape 524"/>
            <p:cNvSpPr/>
            <p:nvPr/>
          </p:nvSpPr>
          <p:spPr>
            <a:xfrm>
              <a:off x="64922" y="58752"/>
              <a:ext cx="7550090" cy="3045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сомнений в законности полученных доходов – направить информацию в уполномоченные правоохранительные органы для последующего разбирательства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323731" y="315763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Транспортное средство</a:t>
            </a:r>
            <a:endParaRPr lang="ru-RU" sz="1600" b="1" dirty="0"/>
          </a:p>
        </p:txBody>
      </p:sp>
      <p:sp>
        <p:nvSpPr>
          <p:cNvPr id="37" name="Пятиугольник 36"/>
          <p:cNvSpPr/>
          <p:nvPr/>
        </p:nvSpPr>
        <p:spPr>
          <a:xfrm>
            <a:off x="330827" y="156732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Земельный участок, другой объект недвижимости</a:t>
            </a:r>
            <a:endParaRPr lang="ru-RU" sz="14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26234" y="240531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525"/>
          <p:cNvGrpSpPr/>
          <p:nvPr/>
        </p:nvGrpSpPr>
        <p:grpSpPr>
          <a:xfrm>
            <a:off x="3474103" y="1682042"/>
            <a:ext cx="8352712" cy="517684"/>
            <a:chOff x="0" y="-2102"/>
            <a:chExt cx="7721458" cy="457814"/>
          </a:xfrm>
        </p:grpSpPr>
        <p:sp>
          <p:nvSpPr>
            <p:cNvPr id="40" name="Shape 523"/>
            <p:cNvSpPr/>
            <p:nvPr/>
          </p:nvSpPr>
          <p:spPr>
            <a:xfrm>
              <a:off x="0" y="-2102"/>
              <a:ext cx="7721458" cy="45781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" name="Shape 524"/>
            <p:cNvSpPr/>
            <p:nvPr/>
          </p:nvSpPr>
          <p:spPr>
            <a:xfrm>
              <a:off x="64922" y="134932"/>
              <a:ext cx="7550089" cy="1521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Росреестр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запроса о сведениях в отношении проверяемого лица, содержащихся в ЕГРН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4" name="Group 525"/>
          <p:cNvGrpSpPr/>
          <p:nvPr/>
        </p:nvGrpSpPr>
        <p:grpSpPr>
          <a:xfrm>
            <a:off x="3471227" y="2556637"/>
            <a:ext cx="8352712" cy="1929083"/>
            <a:chOff x="0" y="-372048"/>
            <a:chExt cx="7721458" cy="1188344"/>
          </a:xfrm>
        </p:grpSpPr>
        <p:sp>
          <p:nvSpPr>
            <p:cNvPr id="45" name="Shape 523"/>
            <p:cNvSpPr/>
            <p:nvPr/>
          </p:nvSpPr>
          <p:spPr>
            <a:xfrm>
              <a:off x="0" y="-372048"/>
              <a:ext cx="7721458" cy="118834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" name="Shape 524"/>
            <p:cNvSpPr/>
            <p:nvPr/>
          </p:nvSpPr>
          <p:spPr>
            <a:xfrm>
              <a:off x="72896" y="-172857"/>
              <a:ext cx="7550089" cy="8165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запроса: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ГИБДД МВД России (автомототранспортные средства и прицепы к ним,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&gt;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</a:p>
            <a:p>
              <a:pPr algn="just"/>
              <a:r>
                <a:rPr lang="ru-RU" sz="1400" b="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Органы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гостехнадзора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(тракторы, самоходные дорожно-строительные и иные машины и прицепы к ним, (автомототранспортные средства,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&lt;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не 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ГИМС МЧС России (маломерные суда);</a:t>
              </a:r>
            </a:p>
            <a:p>
              <a:pPr algn="just">
                <a:buFontTx/>
                <a:buChar char="-"/>
              </a:pP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Росавиация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(воздушный транспорт);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Росморречфлот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(морские суда)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3. Сведения об имуществе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Пятиугольник 33"/>
          <p:cNvSpPr/>
          <p:nvPr/>
        </p:nvSpPr>
        <p:spPr>
          <a:xfrm>
            <a:off x="283327" y="5422345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Счета в кредитных организациях</a:t>
            </a:r>
            <a:endParaRPr lang="ru-RU" sz="1400" b="1" dirty="0"/>
          </a:p>
        </p:txBody>
      </p:sp>
      <p:grpSp>
        <p:nvGrpSpPr>
          <p:cNvPr id="35" name="Group 525"/>
          <p:cNvGrpSpPr/>
          <p:nvPr/>
        </p:nvGrpSpPr>
        <p:grpSpPr>
          <a:xfrm>
            <a:off x="3471519" y="5366085"/>
            <a:ext cx="8352712" cy="862182"/>
            <a:chOff x="0" y="-43286"/>
            <a:chExt cx="7721458" cy="542373"/>
          </a:xfrm>
        </p:grpSpPr>
        <p:sp>
          <p:nvSpPr>
            <p:cNvPr id="36" name="Shape 523"/>
            <p:cNvSpPr/>
            <p:nvPr/>
          </p:nvSpPr>
          <p:spPr>
            <a:xfrm>
              <a:off x="0" y="-43286"/>
              <a:ext cx="7721458" cy="54237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" name="Shape 524"/>
            <p:cNvSpPr/>
            <p:nvPr/>
          </p:nvSpPr>
          <p:spPr>
            <a:xfrm>
              <a:off x="64922" y="59572"/>
              <a:ext cx="7550089" cy="3029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ФНС России запроса (банк сообщает в налоговый орган по месту своего нахождения информацию об открытии или о закрытии счета, вклада (депозита), об изменении реквизитов счета, вклада (депозита) физического лица в течение трех дней со дня соответствующего события)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0889" y="46215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  <a:endParaRPr lang="ru-RU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5. Сведения о ценных бумагах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39323" y="1707132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ценных бумагах</a:t>
            </a:r>
            <a:endParaRPr lang="ru-R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9253" y="44173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6743" y="5083789"/>
            <a:ext cx="2722964" cy="125929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срочных обязательствах финансового характера</a:t>
            </a:r>
            <a:endParaRPr lang="ru-RU" sz="1600" b="1" dirty="0"/>
          </a:p>
        </p:txBody>
      </p:sp>
      <p:sp>
        <p:nvSpPr>
          <p:cNvPr id="19" name="Пятиугольник 18"/>
          <p:cNvSpPr/>
          <p:nvPr/>
        </p:nvSpPr>
        <p:spPr>
          <a:xfrm>
            <a:off x="336459" y="3196461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Участие в управлении организацией</a:t>
            </a:r>
            <a:endParaRPr lang="ru-RU" sz="1600" b="1" dirty="0"/>
          </a:p>
        </p:txBody>
      </p:sp>
      <p:grpSp>
        <p:nvGrpSpPr>
          <p:cNvPr id="20" name="Group 525"/>
          <p:cNvGrpSpPr/>
          <p:nvPr/>
        </p:nvGrpSpPr>
        <p:grpSpPr>
          <a:xfrm>
            <a:off x="3448768" y="5278769"/>
            <a:ext cx="8352712" cy="874063"/>
            <a:chOff x="0" y="-130016"/>
            <a:chExt cx="7721458" cy="682538"/>
          </a:xfrm>
        </p:grpSpPr>
        <p:sp>
          <p:nvSpPr>
            <p:cNvPr id="24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" name="Shape 524"/>
            <p:cNvSpPr/>
            <p:nvPr/>
          </p:nvSpPr>
          <p:spPr>
            <a:xfrm>
              <a:off x="64922" y="42800"/>
              <a:ext cx="7550089" cy="3364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Направление запросов в кредитные организации, запросов в государственные органы и иные организации, а также наведение справок у физических лиц, получение от них информации с их согласия 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6" name="Group 525"/>
          <p:cNvGrpSpPr/>
          <p:nvPr/>
        </p:nvGrpSpPr>
        <p:grpSpPr>
          <a:xfrm>
            <a:off x="3461396" y="1586410"/>
            <a:ext cx="8352712" cy="1001516"/>
            <a:chOff x="0" y="-130016"/>
            <a:chExt cx="7721458" cy="682538"/>
          </a:xfrm>
        </p:grpSpPr>
        <p:sp>
          <p:nvSpPr>
            <p:cNvPr id="27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" name="Shape 524"/>
            <p:cNvSpPr/>
            <p:nvPr/>
          </p:nvSpPr>
          <p:spPr>
            <a:xfrm>
              <a:off x="64922" y="-40580"/>
              <a:ext cx="7550089" cy="5032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наличия информации о регистраторе: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запросов регистраторам (организациям, имеющим лицензию на осуществление деятельности по ведению реестра владельцев ценных бумаг (акции, облигации,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ПИФы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, ИСУ). </a:t>
              </a:r>
            </a:p>
            <a:p>
              <a:pPr algn="ctr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Список размещен на сайте Банка России</a:t>
              </a:r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322252" y="2780623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525"/>
          <p:cNvGrpSpPr/>
          <p:nvPr/>
        </p:nvGrpSpPr>
        <p:grpSpPr>
          <a:xfrm>
            <a:off x="3463663" y="2974135"/>
            <a:ext cx="8352712" cy="1192424"/>
            <a:chOff x="0" y="-130016"/>
            <a:chExt cx="7721458" cy="682538"/>
          </a:xfrm>
        </p:grpSpPr>
        <p:sp>
          <p:nvSpPr>
            <p:cNvPr id="31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2" y="-35604"/>
              <a:ext cx="7550089" cy="493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 в ФНС России (до государственной регистрации приказа Минфина России от                    30 октября 2017 г. № 166н в порядке, форме и сроках предоставления сведений и документов, содержащихся в ЕГРЮЛ и ЕГРИП аналогичном предусмотренному приказом Минфина России от                      18 февраля 2015 г. № 25н (письмо ФНС России от 2 марта 2018 г. № ГД-4-14/4130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@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393" y="784078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Правовые основы анализа сведений о доходах, расходах, об имуществе и обязательствах имущественного характера, а также проверки их достоверности 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27660" y="1758765"/>
            <a:ext cx="11521440" cy="841641"/>
            <a:chOff x="856430" y="981915"/>
            <a:chExt cx="9706217" cy="841641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856430" y="981915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881081" y="1006566"/>
              <a:ext cx="9643264" cy="7923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dirty="0" smtClean="0"/>
                <a:t>Конституция Российской Федерации</a:t>
              </a:r>
              <a:endParaRPr lang="ru-RU" sz="1800" b="1" dirty="0"/>
            </a:p>
          </p:txBody>
        </p:sp>
      </p:grpSp>
      <p:sp>
        <p:nvSpPr>
          <p:cNvPr id="19" name="Shape 523"/>
          <p:cNvSpPr/>
          <p:nvPr/>
        </p:nvSpPr>
        <p:spPr>
          <a:xfrm>
            <a:off x="345965" y="405149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Налоговый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  <p:sp>
        <p:nvSpPr>
          <p:cNvPr id="20" name="Shape 523"/>
          <p:cNvSpPr/>
          <p:nvPr/>
        </p:nvSpPr>
        <p:spPr>
          <a:xfrm>
            <a:off x="8635045" y="4061699"/>
            <a:ext cx="320030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                            «О государственной регистрации прав на недвижимое имущество и сделок с ним»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360440" y="2919748"/>
            <a:ext cx="11459939" cy="889409"/>
            <a:chOff x="351646" y="4651767"/>
            <a:chExt cx="11459939" cy="889409"/>
          </a:xfrm>
        </p:grpSpPr>
        <p:sp>
          <p:nvSpPr>
            <p:cNvPr id="17" name="Shape 523"/>
            <p:cNvSpPr/>
            <p:nvPr/>
          </p:nvSpPr>
          <p:spPr>
            <a:xfrm>
              <a:off x="351646" y="4669976"/>
              <a:ext cx="2520000" cy="871200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«О персональных данных»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18" name="Shape 523"/>
            <p:cNvSpPr/>
            <p:nvPr/>
          </p:nvSpPr>
          <p:spPr>
            <a:xfrm>
              <a:off x="9291585" y="465318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«О банках и банковской деятельности»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4" name="Shape 523"/>
            <p:cNvSpPr/>
            <p:nvPr/>
          </p:nvSpPr>
          <p:spPr>
            <a:xfrm>
              <a:off x="3290770" y="466481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 «О противодействии коррупции»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6" name="Shape 523"/>
            <p:cNvSpPr/>
            <p:nvPr/>
          </p:nvSpPr>
          <p:spPr>
            <a:xfrm>
              <a:off x="6341224" y="465176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Федеральные законы о видах государственной службы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27" name="Shape 523"/>
          <p:cNvSpPr/>
          <p:nvPr/>
        </p:nvSpPr>
        <p:spPr>
          <a:xfrm>
            <a:off x="4744536" y="4062809"/>
            <a:ext cx="356759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«О контроле за соответствием расходов лиц, замещающих государственные должности, и иных лиц их доходам»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360955" y="5180283"/>
            <a:ext cx="11473500" cy="879551"/>
            <a:chOff x="352163" y="2648094"/>
            <a:chExt cx="11473500" cy="879550"/>
          </a:xfrm>
        </p:grpSpPr>
        <p:sp>
          <p:nvSpPr>
            <p:cNvPr id="28" name="Shape 523"/>
            <p:cNvSpPr/>
            <p:nvPr/>
          </p:nvSpPr>
          <p:spPr>
            <a:xfrm>
              <a:off x="352163" y="2648094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21.09.2009 № 1065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9" name="Shape 523"/>
            <p:cNvSpPr/>
            <p:nvPr/>
          </p:nvSpPr>
          <p:spPr>
            <a:xfrm>
              <a:off x="3290254" y="2650548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01.07.2010 № 821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0" name="Shape 523"/>
            <p:cNvSpPr/>
            <p:nvPr/>
          </p:nvSpPr>
          <p:spPr>
            <a:xfrm>
              <a:off x="6294084" y="265313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309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1" name="Shape 523"/>
            <p:cNvSpPr/>
            <p:nvPr/>
          </p:nvSpPr>
          <p:spPr>
            <a:xfrm>
              <a:off x="9305663" y="265519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310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327974" y="6331579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Локальные и иные акты, письма государственных органов, методические рекомендации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39" name="Shape 523"/>
          <p:cNvSpPr/>
          <p:nvPr/>
        </p:nvSpPr>
        <p:spPr>
          <a:xfrm>
            <a:off x="2491065" y="405724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Гражданский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Этапы работы со сведениями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81" name="Группа 80"/>
          <p:cNvGrpSpPr/>
          <p:nvPr/>
        </p:nvGrpSpPr>
        <p:grpSpPr>
          <a:xfrm>
            <a:off x="573741" y="1676611"/>
            <a:ext cx="7961859" cy="4094367"/>
            <a:chOff x="573740" y="1314315"/>
            <a:chExt cx="7961858" cy="4094367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3393216" y="4983882"/>
              <a:ext cx="5095177" cy="4248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5"/>
                  </a:solidFill>
                </a:rPr>
                <a:t>VII. </a:t>
              </a:r>
              <a:r>
                <a:rPr lang="ru-RU" sz="1400" b="1" dirty="0" smtClean="0">
                  <a:solidFill>
                    <a:schemeClr val="accent5"/>
                  </a:solidFill>
                </a:rPr>
                <a:t>Принятие решения о применении взыскания /отсутствия оснований (издание акта)</a:t>
              </a:r>
              <a:endParaRPr lang="ru-RU" sz="1400" b="1" dirty="0">
                <a:solidFill>
                  <a:schemeClr val="accent5"/>
                </a:solidFill>
              </a:endParaRPr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573740" y="1314315"/>
              <a:ext cx="7961858" cy="3881967"/>
              <a:chOff x="573740" y="1262559"/>
              <a:chExt cx="7961858" cy="3881967"/>
            </a:xfrm>
          </p:grpSpPr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573740" y="1262559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Представление сведений гражданами и служащими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73740" y="1768422"/>
                <a:ext cx="7949158" cy="54028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Анализ представленных сведений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(с учетом Методических рекомендаций)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573740" y="2382874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Получение информации от уполномоченных лиц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573740" y="2895766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IV.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Принятие решения о проверке на основании докладной записки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(подготовка акта в случае наличия оснований)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573740" y="3408658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Проведение проверки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(направление запросов и получение пояснений)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573740" y="3919940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Принятие решения 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20" name="Скругленная соединительная линия 19"/>
              <p:cNvCxnSpPr>
                <a:stCxn id="13" idx="1"/>
                <a:endCxn id="15" idx="1"/>
              </p:cNvCxnSpPr>
              <p:nvPr/>
            </p:nvCxnSpPr>
            <p:spPr>
              <a:xfrm rot="10800000" flipV="1">
                <a:off x="573740" y="1475270"/>
                <a:ext cx="12700" cy="56329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Скругленная соединительная линия 23"/>
              <p:cNvCxnSpPr>
                <a:stCxn id="15" idx="3"/>
                <a:endCxn id="17" idx="3"/>
              </p:cNvCxnSpPr>
              <p:nvPr/>
            </p:nvCxnSpPr>
            <p:spPr>
              <a:xfrm>
                <a:off x="8522898" y="2038564"/>
                <a:ext cx="12700" cy="1069913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Скругленная соединительная линия 24"/>
              <p:cNvCxnSpPr>
                <a:stCxn id="16" idx="1"/>
                <a:endCxn id="17" idx="1"/>
              </p:cNvCxnSpPr>
              <p:nvPr/>
            </p:nvCxnSpPr>
            <p:spPr>
              <a:xfrm rot="10800000" flipV="1">
                <a:off x="573740" y="2595585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Скругленная соединительная линия 25"/>
              <p:cNvCxnSpPr>
                <a:stCxn id="18" idx="1"/>
                <a:endCxn id="19" idx="1"/>
              </p:cNvCxnSpPr>
              <p:nvPr/>
            </p:nvCxnSpPr>
            <p:spPr>
              <a:xfrm rot="10800000" flipV="1">
                <a:off x="573740" y="3621369"/>
                <a:ext cx="12700" cy="51128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Скругленная соединительная линия 26"/>
              <p:cNvCxnSpPr>
                <a:stCxn id="17" idx="3"/>
                <a:endCxn id="18" idx="3"/>
              </p:cNvCxnSpPr>
              <p:nvPr/>
            </p:nvCxnSpPr>
            <p:spPr>
              <a:xfrm>
                <a:off x="8522898" y="3108477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Скругленный прямоугольник 49"/>
              <p:cNvSpPr/>
              <p:nvPr/>
            </p:nvSpPr>
            <p:spPr>
              <a:xfrm>
                <a:off x="586597" y="4429395"/>
                <a:ext cx="4072094" cy="4248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VI.I.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Проведение заседания комиссии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60" name="Скругленная соединительная линия 59"/>
              <p:cNvCxnSpPr>
                <a:stCxn id="13" idx="3"/>
                <a:endCxn id="16" idx="3"/>
              </p:cNvCxnSpPr>
              <p:nvPr/>
            </p:nvCxnSpPr>
            <p:spPr>
              <a:xfrm>
                <a:off x="8522898" y="1475270"/>
                <a:ext cx="12700" cy="1120315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Скругленная соединительная линия 71"/>
              <p:cNvCxnSpPr>
                <a:stCxn id="19" idx="3"/>
                <a:endCxn id="51" idx="3"/>
              </p:cNvCxnSpPr>
              <p:nvPr/>
            </p:nvCxnSpPr>
            <p:spPr>
              <a:xfrm flipH="1">
                <a:off x="8488393" y="4132651"/>
                <a:ext cx="34505" cy="1011875"/>
              </a:xfrm>
              <a:prstGeom prst="curvedConnector3">
                <a:avLst>
                  <a:gd name="adj1" fmla="val -662513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Скругленная соединительная линия 74"/>
              <p:cNvCxnSpPr>
                <a:stCxn id="19" idx="3"/>
                <a:endCxn id="50" idx="3"/>
              </p:cNvCxnSpPr>
              <p:nvPr/>
            </p:nvCxnSpPr>
            <p:spPr>
              <a:xfrm flipH="1">
                <a:off x="4658691" y="4132651"/>
                <a:ext cx="3864207" cy="509144"/>
              </a:xfrm>
              <a:prstGeom prst="curvedConnector3">
                <a:avLst>
                  <a:gd name="adj1" fmla="val -5916"/>
                </a:avLst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Скругленная соединительная линия 77"/>
              <p:cNvCxnSpPr>
                <a:stCxn id="50" idx="2"/>
                <a:endCxn id="51" idx="1"/>
              </p:cNvCxnSpPr>
              <p:nvPr/>
            </p:nvCxnSpPr>
            <p:spPr>
              <a:xfrm rot="16200000" flipH="1">
                <a:off x="2862765" y="4614074"/>
                <a:ext cx="290331" cy="770572"/>
              </a:xfrm>
              <a:prstGeom prst="curvedConnector2">
                <a:avLst/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Шестиугольник 86"/>
          <p:cNvSpPr/>
          <p:nvPr/>
        </p:nvSpPr>
        <p:spPr>
          <a:xfrm>
            <a:off x="9292573" y="3371864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сроков</a:t>
            </a:r>
            <a:endParaRPr lang="ru-RU" sz="1800" b="1" dirty="0"/>
          </a:p>
        </p:txBody>
      </p:sp>
      <p:sp>
        <p:nvSpPr>
          <p:cNvPr id="88" name="Шестиугольник 87"/>
          <p:cNvSpPr/>
          <p:nvPr/>
        </p:nvSpPr>
        <p:spPr>
          <a:xfrm>
            <a:off x="9273525" y="4267212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процедур</a:t>
            </a:r>
            <a:endParaRPr lang="ru-RU" sz="1800" b="1" dirty="0"/>
          </a:p>
        </p:txBody>
      </p:sp>
      <p:sp>
        <p:nvSpPr>
          <p:cNvPr id="89" name="Нашивка 88"/>
          <p:cNvSpPr/>
          <p:nvPr/>
        </p:nvSpPr>
        <p:spPr>
          <a:xfrm rot="16200000">
            <a:off x="10502605" y="1885179"/>
            <a:ext cx="255804" cy="222872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9217624" y="1833464"/>
            <a:ext cx="2810475" cy="833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Правомерность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91" name="Скругленная соединительная линия 77"/>
          <p:cNvCxnSpPr>
            <a:stCxn id="51" idx="2"/>
            <a:endCxn id="94" idx="0"/>
          </p:cNvCxnSpPr>
          <p:nvPr/>
        </p:nvCxnSpPr>
        <p:spPr>
          <a:xfrm rot="5400000">
            <a:off x="4985808" y="5343428"/>
            <a:ext cx="527457" cy="1382549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Скругленный прямоугольник 93"/>
          <p:cNvSpPr/>
          <p:nvPr/>
        </p:nvSpPr>
        <p:spPr>
          <a:xfrm>
            <a:off x="583856" y="6298431"/>
            <a:ext cx="7948800" cy="424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en-US" sz="1400" b="1" dirty="0" smtClean="0">
                <a:solidFill>
                  <a:schemeClr val="accent5"/>
                </a:solidFill>
              </a:rPr>
              <a:t>VIII. </a:t>
            </a:r>
            <a:r>
              <a:rPr lang="ru-RU" sz="1400" b="1" dirty="0" smtClean="0">
                <a:solidFill>
                  <a:schemeClr val="accent5"/>
                </a:solidFill>
              </a:rPr>
              <a:t>Направление материалов в государственные органы в случае наличия признаков преступления или административного правонарушения</a:t>
            </a:r>
            <a:endParaRPr lang="ru-RU"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Анализ сведений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3" name="Группа 11"/>
          <p:cNvGrpSpPr/>
          <p:nvPr/>
        </p:nvGrpSpPr>
        <p:grpSpPr>
          <a:xfrm>
            <a:off x="1308101" y="1640393"/>
            <a:ext cx="9570771" cy="631451"/>
            <a:chOff x="0" y="0"/>
            <a:chExt cx="9706217" cy="841641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Первичная оценка справки и иных представленных сведений </a:t>
              </a:r>
              <a:endParaRPr lang="ru-RU" sz="1800" b="1" kern="1200" dirty="0"/>
            </a:p>
          </p:txBody>
        </p:sp>
      </p:grpSp>
      <p:sp>
        <p:nvSpPr>
          <p:cNvPr id="15" name="Шестиугольник 14"/>
          <p:cNvSpPr/>
          <p:nvPr/>
        </p:nvSpPr>
        <p:spPr>
          <a:xfrm>
            <a:off x="4558588" y="29117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Полнота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6" name="Шестиугольник 15"/>
          <p:cNvSpPr/>
          <p:nvPr/>
        </p:nvSpPr>
        <p:spPr>
          <a:xfrm>
            <a:off x="1335063" y="243551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Своевременность представления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7805712" y="24418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Соблюдение формы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4" name="Группа 17"/>
          <p:cNvGrpSpPr/>
          <p:nvPr/>
        </p:nvGrpSpPr>
        <p:grpSpPr>
          <a:xfrm>
            <a:off x="1312653" y="3857387"/>
            <a:ext cx="9570771" cy="630000"/>
            <a:chOff x="0" y="0"/>
            <a:chExt cx="9706217" cy="841641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Детальный анализ справки и иных сведений</a:t>
              </a:r>
              <a:endParaRPr lang="ru-RU" sz="1800" b="1" kern="1200" dirty="0"/>
            </a:p>
          </p:txBody>
        </p:sp>
      </p:grpSp>
      <p:sp>
        <p:nvSpPr>
          <p:cNvPr id="21" name="Шестиугольник 20"/>
          <p:cNvSpPr/>
          <p:nvPr/>
        </p:nvSpPr>
        <p:spPr>
          <a:xfrm>
            <a:off x="4560864" y="5099784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Выявление внутренних противоречий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2" name="Шестиугольник 21"/>
          <p:cNvSpPr/>
          <p:nvPr/>
        </p:nvSpPr>
        <p:spPr>
          <a:xfrm>
            <a:off x="1274552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предыдущими периодами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7789653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иными имеющимися сведениями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4" name="Шестиугольник 23"/>
          <p:cNvSpPr/>
          <p:nvPr/>
        </p:nvSpPr>
        <p:spPr>
          <a:xfrm>
            <a:off x="1287252" y="55288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Получение пояснений от лица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Шестиугольник 24"/>
          <p:cNvSpPr/>
          <p:nvPr/>
        </p:nvSpPr>
        <p:spPr>
          <a:xfrm>
            <a:off x="7802353" y="5528331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Анализ «открытых» источников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8" name="Group 525"/>
          <p:cNvGrpSpPr/>
          <p:nvPr/>
        </p:nvGrpSpPr>
        <p:grpSpPr>
          <a:xfrm>
            <a:off x="3048720" y="6443936"/>
            <a:ext cx="6089419" cy="331393"/>
            <a:chOff x="0" y="30214"/>
            <a:chExt cx="7659461" cy="356825"/>
          </a:xfrm>
          <a:noFill/>
        </p:grpSpPr>
        <p:sp>
          <p:nvSpPr>
            <p:cNvPr id="29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0" name="Shape 524"/>
            <p:cNvSpPr/>
            <p:nvPr/>
          </p:nvSpPr>
          <p:spPr>
            <a:xfrm>
              <a:off x="64924" y="61903"/>
              <a:ext cx="7550088" cy="298257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Установление целесообразности проведения проверки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6" name="Скругленная соединительная линия 25"/>
          <p:cNvCxnSpPr>
            <a:stCxn id="20" idx="1"/>
            <a:endCxn id="22" idx="3"/>
          </p:cNvCxnSpPr>
          <p:nvPr/>
        </p:nvCxnSpPr>
        <p:spPr>
          <a:xfrm rot="10800000" flipV="1">
            <a:off x="1274555" y="4172389"/>
            <a:ext cx="62404" cy="838023"/>
          </a:xfrm>
          <a:prstGeom prst="curvedConnector3">
            <a:avLst>
              <a:gd name="adj1" fmla="val 466323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>
            <a:stCxn id="19" idx="1"/>
            <a:endCxn id="24" idx="3"/>
          </p:cNvCxnSpPr>
          <p:nvPr/>
        </p:nvCxnSpPr>
        <p:spPr>
          <a:xfrm rot="10800000" flipV="1">
            <a:off x="1287252" y="4172389"/>
            <a:ext cx="25400" cy="1752423"/>
          </a:xfrm>
          <a:prstGeom prst="curvedConnector3">
            <a:avLst>
              <a:gd name="adj1" fmla="val 2256607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Скругленная соединительная линия 36"/>
          <p:cNvCxnSpPr>
            <a:stCxn id="20" idx="3"/>
            <a:endCxn id="23" idx="0"/>
          </p:cNvCxnSpPr>
          <p:nvPr/>
        </p:nvCxnSpPr>
        <p:spPr>
          <a:xfrm flipH="1">
            <a:off x="10849654" y="4172390"/>
            <a:ext cx="1263" cy="838023"/>
          </a:xfrm>
          <a:prstGeom prst="curvedConnector3">
            <a:avLst>
              <a:gd name="adj1" fmla="val -1811410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Скругленная соединительная линия 37"/>
          <p:cNvCxnSpPr>
            <a:stCxn id="19" idx="3"/>
            <a:endCxn id="25" idx="0"/>
          </p:cNvCxnSpPr>
          <p:nvPr/>
        </p:nvCxnSpPr>
        <p:spPr>
          <a:xfrm flipH="1">
            <a:off x="10862357" y="4172390"/>
            <a:ext cx="21071" cy="1751945"/>
          </a:xfrm>
          <a:prstGeom prst="curvedConnector3">
            <a:avLst>
              <a:gd name="adj1" fmla="val -239497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>
            <a:stCxn id="13" idx="1"/>
            <a:endCxn id="16" idx="3"/>
          </p:cNvCxnSpPr>
          <p:nvPr/>
        </p:nvCxnSpPr>
        <p:spPr>
          <a:xfrm rot="10800000" flipH="1" flipV="1">
            <a:off x="1308101" y="1956122"/>
            <a:ext cx="26963" cy="875399"/>
          </a:xfrm>
          <a:prstGeom prst="curvedConnector3">
            <a:avLst>
              <a:gd name="adj1" fmla="val -84786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>
            <a:stCxn id="13" idx="3"/>
            <a:endCxn id="17" idx="0"/>
          </p:cNvCxnSpPr>
          <p:nvPr/>
        </p:nvCxnSpPr>
        <p:spPr>
          <a:xfrm flipH="1">
            <a:off x="10865715" y="1956121"/>
            <a:ext cx="13159" cy="881748"/>
          </a:xfrm>
          <a:prstGeom prst="curvedConnector3">
            <a:avLst>
              <a:gd name="adj1" fmla="val -1737214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Скругленная соединительная линия 53"/>
          <p:cNvCxnSpPr/>
          <p:nvPr/>
        </p:nvCxnSpPr>
        <p:spPr>
          <a:xfrm rot="16200000" flipH="1">
            <a:off x="5783817" y="2609302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Скругленная соединительная линия 60"/>
          <p:cNvCxnSpPr/>
          <p:nvPr/>
        </p:nvCxnSpPr>
        <p:spPr>
          <a:xfrm rot="16200000" flipH="1">
            <a:off x="5780941" y="4797538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Группа 42"/>
          <p:cNvGrpSpPr/>
          <p:nvPr/>
        </p:nvGrpSpPr>
        <p:grpSpPr>
          <a:xfrm>
            <a:off x="165341" y="3684440"/>
            <a:ext cx="2812211" cy="3044165"/>
            <a:chOff x="165339" y="3684439"/>
            <a:chExt cx="2812211" cy="3044165"/>
          </a:xfrm>
        </p:grpSpPr>
        <p:pic>
          <p:nvPicPr>
            <p:cNvPr id="2050" name="Picture 2" descr="C:\Users\TuguchevNM\Downloads\noun_116245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951"/>
            <a:stretch>
              <a:fillRect/>
            </a:stretch>
          </p:blipFill>
          <p:spPr bwMode="auto">
            <a:xfrm>
              <a:off x="165339" y="4252823"/>
              <a:ext cx="2812211" cy="2363637"/>
            </a:xfrm>
            <a:prstGeom prst="rect">
              <a:avLst/>
            </a:prstGeom>
            <a:noFill/>
          </p:spPr>
        </p:pic>
        <p:sp>
          <p:nvSpPr>
            <p:cNvPr id="42" name="Прямоугольник 41"/>
            <p:cNvSpPr/>
            <p:nvPr/>
          </p:nvSpPr>
          <p:spPr>
            <a:xfrm>
              <a:off x="267419" y="3684439"/>
              <a:ext cx="2294626" cy="3044165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 flipV="1">
            <a:off x="2232028" y="1676400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aphicFrame>
        <p:nvGraphicFramePr>
          <p:cNvPr id="26" name="Схема 25"/>
          <p:cNvGraphicFramePr/>
          <p:nvPr/>
        </p:nvGraphicFramePr>
        <p:xfrm>
          <a:off x="165100" y="1276352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7" name="Shape 515"/>
          <p:cNvSpPr/>
          <p:nvPr/>
        </p:nvSpPr>
        <p:spPr>
          <a:xfrm>
            <a:off x="2235426" y="221184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28" name="Group 519"/>
          <p:cNvGrpSpPr/>
          <p:nvPr/>
        </p:nvGrpSpPr>
        <p:grpSpPr>
          <a:xfrm>
            <a:off x="2762719" y="2727328"/>
            <a:ext cx="5900400" cy="657225"/>
            <a:chOff x="-76812" y="-439511"/>
            <a:chExt cx="7668238" cy="1563489"/>
          </a:xfrm>
        </p:grpSpPr>
        <p:sp>
          <p:nvSpPr>
            <p:cNvPr id="31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18"/>
            <p:cNvSpPr/>
            <p:nvPr/>
          </p:nvSpPr>
          <p:spPr>
            <a:xfrm>
              <a:off x="56263" y="-311482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сведений, представленных гражданами при поступлении  на службу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33" name="Group 525"/>
          <p:cNvGrpSpPr/>
          <p:nvPr/>
        </p:nvGrpSpPr>
        <p:grpSpPr>
          <a:xfrm>
            <a:off x="2773591" y="1945907"/>
            <a:ext cx="5900511" cy="634304"/>
            <a:chOff x="0" y="25727"/>
            <a:chExt cx="7721458" cy="377023"/>
          </a:xfrm>
        </p:grpSpPr>
        <p:sp>
          <p:nvSpPr>
            <p:cNvPr id="34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5" name="Shape 524"/>
            <p:cNvSpPr/>
            <p:nvPr/>
          </p:nvSpPr>
          <p:spPr>
            <a:xfrm>
              <a:off x="64923" y="46389"/>
              <a:ext cx="7550091" cy="329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доходах, об имуществе и обязательствах имущественного характера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6" name="Shape 556"/>
          <p:cNvSpPr/>
          <p:nvPr/>
        </p:nvSpPr>
        <p:spPr>
          <a:xfrm>
            <a:off x="2221865" y="3018794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755297" y="3556000"/>
            <a:ext cx="5900400" cy="939800"/>
            <a:chOff x="-57762" y="-565476"/>
            <a:chExt cx="7668238" cy="1147252"/>
          </a:xfrm>
        </p:grpSpPr>
        <p:sp>
          <p:nvSpPr>
            <p:cNvPr id="39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18165" y="-494569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ограничений и запретов, требований о предотвращении или урегулировании конфликта интересов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244817" y="404123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9" name="Group 519"/>
          <p:cNvGrpSpPr/>
          <p:nvPr/>
        </p:nvGrpSpPr>
        <p:grpSpPr>
          <a:xfrm>
            <a:off x="2762719" y="4683129"/>
            <a:ext cx="5900400" cy="657225"/>
            <a:chOff x="-76812" y="-439511"/>
            <a:chExt cx="7668238" cy="1563489"/>
          </a:xfrm>
        </p:grpSpPr>
        <p:sp>
          <p:nvSpPr>
            <p:cNvPr id="50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1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расходах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2" name="Shape 556"/>
          <p:cNvSpPr/>
          <p:nvPr/>
        </p:nvSpPr>
        <p:spPr>
          <a:xfrm>
            <a:off x="2221865" y="49745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53" name="Group 519"/>
          <p:cNvGrpSpPr/>
          <p:nvPr/>
        </p:nvGrpSpPr>
        <p:grpSpPr>
          <a:xfrm>
            <a:off x="2780499" y="5534029"/>
            <a:ext cx="5900400" cy="657225"/>
            <a:chOff x="-76812" y="-439511"/>
            <a:chExt cx="7668238" cy="1563489"/>
          </a:xfrm>
        </p:grpSpPr>
        <p:sp>
          <p:nvSpPr>
            <p:cNvPr id="54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5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требования бывшими служащими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6" name="Shape 556"/>
          <p:cNvSpPr/>
          <p:nvPr/>
        </p:nvSpPr>
        <p:spPr>
          <a:xfrm>
            <a:off x="2239645" y="58254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59" name="Прямоугольник 58"/>
          <p:cNvSpPr/>
          <p:nvPr/>
        </p:nvSpPr>
        <p:spPr>
          <a:xfrm>
            <a:off x="8815949" y="1978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Отчетный период и                                   2 предшествующих года.</a:t>
            </a:r>
          </a:p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Отчетная дата (для граждан)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823569" y="2740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При поступлении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838809" y="374673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 течение 3 лет, предшествующих поступлению информации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8869289" y="47297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5"/>
                </a:solidFill>
              </a:rPr>
              <a:t>Без ограничения в сроках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8876909" y="55679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2 года с момента увольнения (освобождения от должности)</a:t>
            </a:r>
          </a:p>
        </p:txBody>
      </p:sp>
      <p:sp>
        <p:nvSpPr>
          <p:cNvPr id="6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9512303" y="3924301"/>
            <a:ext cx="2679700" cy="2713099"/>
            <a:chOff x="11468101" y="3049439"/>
            <a:chExt cx="2920366" cy="309265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1468101" y="3111500"/>
              <a:ext cx="2920366" cy="3030598"/>
              <a:chOff x="8498457" y="560717"/>
              <a:chExt cx="6858000" cy="5874589"/>
            </a:xfrm>
          </p:grpSpPr>
          <p:pic>
            <p:nvPicPr>
              <p:cNvPr id="3074" name="Picture 2" descr="C:\Users\TuguchevNM\Downloads\noun_59244_cc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</a:blip>
              <a:srcRect b="14340"/>
              <a:stretch>
                <a:fillRect/>
              </a:stretch>
            </p:blipFill>
            <p:spPr bwMode="auto">
              <a:xfrm>
                <a:off x="8498457" y="560717"/>
                <a:ext cx="6858000" cy="5874589"/>
              </a:xfrm>
              <a:prstGeom prst="rect">
                <a:avLst/>
              </a:prstGeom>
              <a:noFill/>
            </p:spPr>
          </p:pic>
          <p:sp>
            <p:nvSpPr>
              <p:cNvPr id="30" name="Овал 29"/>
              <p:cNvSpPr/>
              <p:nvPr/>
            </p:nvSpPr>
            <p:spPr>
              <a:xfrm>
                <a:off x="10155115" y="3516923"/>
                <a:ext cx="1397977" cy="146831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Прямоугольник 31"/>
            <p:cNvSpPr/>
            <p:nvPr/>
          </p:nvSpPr>
          <p:spPr>
            <a:xfrm>
              <a:off x="11748220" y="3049439"/>
              <a:ext cx="2294626" cy="3044165"/>
            </a:xfrm>
            <a:prstGeom prst="rect">
              <a:avLst/>
            </a:prstGeom>
            <a:solidFill>
              <a:schemeClr val="bg1">
                <a:alpha val="83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Основания проведения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99509" y="1266435"/>
            <a:ext cx="8065771" cy="738648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i="1" dirty="0" smtClean="0">
                <a:solidFill>
                  <a:schemeClr val="accent5"/>
                </a:solidFill>
              </a:rPr>
              <a:t>Достаточность</a:t>
            </a:r>
            <a:r>
              <a:rPr lang="ru-RU" sz="1400" b="1" dirty="0" smtClean="0">
                <a:solidFill>
                  <a:schemeClr val="accent5"/>
                </a:solidFill>
              </a:rPr>
              <a:t> информации предполагает наличие совокупности данных, свидетельствующих о несоответствии фактическим обстоятельствам представленных конкретным служащим (гражданином) сведений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6846" y="1260650"/>
            <a:ext cx="3187622" cy="21812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Достаточная информация, поступившая в письменном виде в установленном порядке от уполномоченных лиц (организаций)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99509" y="2074152"/>
            <a:ext cx="8065771" cy="52320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Иногда необходимые документы, подтверждающие факт коррупционного правонарушения, можно получить лишь после начала процедуры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99509" y="2698995"/>
            <a:ext cx="8065771" cy="738648"/>
          </a:xfrm>
          <a:prstGeom prst="rect">
            <a:avLst/>
          </a:prstGeom>
          <a:ln w="19050">
            <a:solidFill>
              <a:srgbClr val="F8696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altLang="ru-RU" sz="14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Информация из писем граждан не является основанием для проведения проверки, но подлежит учету в работе и может быть в последствии представлена через сотрудника подразделения в качестве основания для проведения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 rot="5400000">
            <a:off x="5953813" y="-1918674"/>
            <a:ext cx="284376" cy="1123950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Шестиугольник 25"/>
          <p:cNvSpPr/>
          <p:nvPr/>
        </p:nvSpPr>
        <p:spPr>
          <a:xfrm>
            <a:off x="2419351" y="3929191"/>
            <a:ext cx="7343775" cy="530684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Письменное принятие решения в отношении каждого проверяемого уполномоченным лицом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7" name="Group 525"/>
          <p:cNvGrpSpPr/>
          <p:nvPr/>
        </p:nvGrpSpPr>
        <p:grpSpPr>
          <a:xfrm>
            <a:off x="353147" y="6118981"/>
            <a:ext cx="11486431" cy="504825"/>
            <a:chOff x="0" y="30214"/>
            <a:chExt cx="7659461" cy="356825"/>
          </a:xfrm>
          <a:noFill/>
        </p:grpSpPr>
        <p:sp>
          <p:nvSpPr>
            <p:cNvPr id="28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9" name="Shape 524"/>
            <p:cNvSpPr/>
            <p:nvPr/>
          </p:nvSpPr>
          <p:spPr>
            <a:xfrm>
              <a:off x="64922" y="113139"/>
              <a:ext cx="7550090" cy="195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err="1" smtClean="0">
                  <a:solidFill>
                    <a:schemeClr val="accent5"/>
                  </a:solidFill>
                  <a:latin typeface="+mn-lt"/>
                </a:rPr>
                <a:t>Антикоррупционная</a:t>
              </a:r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 проверка отличается от служебной проверки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38587" y="4587548"/>
            <a:ext cx="11514108" cy="1384978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Основные реквизиты решения: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правовое основание проведения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фамилия, имя, отчество, занимаемая должность (при наличии) лица, в отношении которого предусматривается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ответственное структурное подразделение за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срок проведения проверки (дата начала и окончания);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предмет проверки и иные признанные целесообразными сведения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096002" y="3657600"/>
            <a:ext cx="5321300" cy="3200400"/>
            <a:chOff x="6096000" y="3657600"/>
            <a:chExt cx="5321300" cy="3200400"/>
          </a:xfrm>
        </p:grpSpPr>
        <p:pic>
          <p:nvPicPr>
            <p:cNvPr id="4098" name="Picture 2" descr="C:\Users\TuguchevNM\Downloads\noun_725825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39857"/>
            <a:stretch>
              <a:fillRect/>
            </a:stretch>
          </p:blipFill>
          <p:spPr bwMode="auto">
            <a:xfrm>
              <a:off x="6096000" y="3657600"/>
              <a:ext cx="5321300" cy="3200400"/>
            </a:xfrm>
            <a:prstGeom prst="rect">
              <a:avLst/>
            </a:prstGeom>
            <a:noFill/>
          </p:spPr>
        </p:pic>
        <p:sp>
          <p:nvSpPr>
            <p:cNvPr id="26" name="Прямоугольник 25"/>
            <p:cNvSpPr/>
            <p:nvPr/>
          </p:nvSpPr>
          <p:spPr>
            <a:xfrm>
              <a:off x="6473885" y="4097547"/>
              <a:ext cx="4283015" cy="2760453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Начальный этап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Повторный анализ исходной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Выдвижение версий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Определение средств, приемов и методов получения необходимой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30960" y="53883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Выполнение проверочных мероприятий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 rot="5400000">
            <a:off x="2914544" y="4145073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Шестиугольник 41"/>
          <p:cNvSpPr/>
          <p:nvPr/>
        </p:nvSpPr>
        <p:spPr>
          <a:xfrm>
            <a:off x="5765549" y="2568512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Объективность имеющейся информации</a:t>
            </a:r>
            <a:endParaRPr lang="ru-RU" sz="1800" b="1" dirty="0"/>
          </a:p>
        </p:txBody>
      </p:sp>
      <p:sp>
        <p:nvSpPr>
          <p:cNvPr id="43" name="Шестиугольник 42"/>
          <p:cNvSpPr/>
          <p:nvPr/>
        </p:nvSpPr>
        <p:spPr>
          <a:xfrm>
            <a:off x="8797367" y="3144369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/>
              <a:t>Взаимосвязь между фактами и событием</a:t>
            </a:r>
            <a:endParaRPr lang="ru-RU" sz="1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739374" y="1464544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(предположение о коррупционном правонарушении) должна быть обоснована и охватывать все возможные объяснения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812399" y="4204569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подтверждается, если выведенные из нее следствия совпадают с установленными фактами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023897" y="3"/>
            <a:ext cx="176170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9" name="Группа 11"/>
          <p:cNvGrpSpPr/>
          <p:nvPr/>
        </p:nvGrpSpPr>
        <p:grpSpPr>
          <a:xfrm>
            <a:off x="319181" y="1329859"/>
            <a:ext cx="11550771" cy="364719"/>
            <a:chOff x="0" y="0"/>
            <a:chExt cx="9706217" cy="841641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Направление запросов</a:t>
              </a:r>
              <a:endParaRPr lang="ru-RU" sz="1800" b="1" kern="1200" dirty="0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27806" y="1781005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Запрос подписывается уполномоченным лицом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7807" y="5800807"/>
            <a:ext cx="11533516" cy="596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Особый порядок запросов в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Росфинмониторинг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(Указ № 309), по общему правилу руководители федеральных органов исполнительной власти, уполномоченных на осуществление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оперативно-разыскной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деятельности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180" y="3430223"/>
            <a:ext cx="5414400" cy="1200312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(должностные лица) государственных органов (организаций), перечень которых утвержден Президентом Российской Федерации (утв. Указом № 309)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37094" y="3431699"/>
            <a:ext cx="5414400" cy="11988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8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федеральных государственных органов либо уполномоченные ими должностные лица</a:t>
            </a:r>
          </a:p>
          <a:p>
            <a:pPr lvl="0" algn="ctr"/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7803" y="4712900"/>
            <a:ext cx="5414400" cy="9540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48508" y="4717489"/>
            <a:ext cx="5412817" cy="954091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государственные органы и организации, кроме запросов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19179" y="2195641"/>
            <a:ext cx="11533516" cy="1108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рекомендации «Обеспечение эффективного взаимодействия федеральных органов исполнительной власти с правоохранительными органами в рамках организации противодействия коррупции в федеральном органе исполнительной власти» (одобрены  президиумом Совета при Президенте Российской Федерации по противодействию коррупции (протокол от 25 сентября 2012 г. № 34))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Группа 47"/>
          <p:cNvGrpSpPr/>
          <p:nvPr/>
        </p:nvGrpSpPr>
        <p:grpSpPr>
          <a:xfrm>
            <a:off x="152401" y="3619500"/>
            <a:ext cx="3805451" cy="3048000"/>
            <a:chOff x="203200" y="3009900"/>
            <a:chExt cx="3805450" cy="3048000"/>
          </a:xfrm>
        </p:grpSpPr>
        <p:pic>
          <p:nvPicPr>
            <p:cNvPr id="5122" name="Picture 2" descr="C:\Users\TuguchevNM\Downloads\noun_54504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6955"/>
            <a:stretch>
              <a:fillRect/>
            </a:stretch>
          </p:blipFill>
          <p:spPr bwMode="auto">
            <a:xfrm>
              <a:off x="203200" y="3009900"/>
              <a:ext cx="3670300" cy="3048000"/>
            </a:xfrm>
            <a:prstGeom prst="rect">
              <a:avLst/>
            </a:prstGeom>
            <a:noFill/>
          </p:spPr>
        </p:pic>
        <p:sp>
          <p:nvSpPr>
            <p:cNvPr id="47" name="Прямоугольник 46"/>
            <p:cNvSpPr/>
            <p:nvPr/>
          </p:nvSpPr>
          <p:spPr>
            <a:xfrm>
              <a:off x="339785" y="3043447"/>
              <a:ext cx="3668865" cy="2760453"/>
            </a:xfrm>
            <a:prstGeom prst="rect">
              <a:avLst/>
            </a:prstGeom>
            <a:solidFill>
              <a:schemeClr val="bg1">
                <a:alpha val="77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14748" y="0"/>
            <a:ext cx="87085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2317753" y="1619251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Схема 16"/>
          <p:cNvGraphicFramePr/>
          <p:nvPr/>
        </p:nvGraphicFramePr>
        <p:xfrm>
          <a:off x="250827" y="1219200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8" name="Shape 515"/>
          <p:cNvSpPr/>
          <p:nvPr/>
        </p:nvSpPr>
        <p:spPr>
          <a:xfrm>
            <a:off x="2321153" y="215469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19" name="Group 519"/>
          <p:cNvGrpSpPr/>
          <p:nvPr/>
        </p:nvGrpSpPr>
        <p:grpSpPr>
          <a:xfrm>
            <a:off x="2848445" y="2670180"/>
            <a:ext cx="5900400" cy="657225"/>
            <a:chOff x="-76812" y="-439511"/>
            <a:chExt cx="7668238" cy="1563489"/>
          </a:xfrm>
        </p:grpSpPr>
        <p:sp>
          <p:nvSpPr>
            <p:cNvPr id="27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8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Основание для запроса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9" name="Group 525"/>
          <p:cNvGrpSpPr/>
          <p:nvPr/>
        </p:nvGrpSpPr>
        <p:grpSpPr>
          <a:xfrm>
            <a:off x="2859317" y="1888755"/>
            <a:ext cx="5900511" cy="634304"/>
            <a:chOff x="0" y="25727"/>
            <a:chExt cx="7721458" cy="377023"/>
          </a:xfrm>
        </p:grpSpPr>
        <p:sp>
          <p:nvSpPr>
            <p:cNvPr id="31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1" y="128710"/>
              <a:ext cx="7550091" cy="1646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 руководителя органа (организации)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3" name="Shape 556"/>
          <p:cNvSpPr/>
          <p:nvPr/>
        </p:nvSpPr>
        <p:spPr>
          <a:xfrm>
            <a:off x="2307591" y="29616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4" name="Group 519"/>
          <p:cNvGrpSpPr/>
          <p:nvPr/>
        </p:nvGrpSpPr>
        <p:grpSpPr>
          <a:xfrm>
            <a:off x="2823772" y="3498851"/>
            <a:ext cx="5900400" cy="939800"/>
            <a:chOff x="-57762" y="-565476"/>
            <a:chExt cx="7668238" cy="1147252"/>
          </a:xfrm>
        </p:grpSpPr>
        <p:sp>
          <p:nvSpPr>
            <p:cNvPr id="35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6" name="Shape 518"/>
            <p:cNvSpPr/>
            <p:nvPr/>
          </p:nvSpPr>
          <p:spPr>
            <a:xfrm>
              <a:off x="18165" y="-494572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Данные о проверяемом лице: </a:t>
              </a:r>
            </a:p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ФИО, место регистрации, жительства и (или) пребывания, должность, ИИН, СНИЛС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37" name="Shape 556"/>
          <p:cNvSpPr/>
          <p:nvPr/>
        </p:nvSpPr>
        <p:spPr>
          <a:xfrm>
            <a:off x="2330542" y="3984083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848445" y="4625980"/>
            <a:ext cx="5900400" cy="657225"/>
            <a:chOff x="-76812" y="-439511"/>
            <a:chExt cx="7668238" cy="1563489"/>
          </a:xfrm>
        </p:grpSpPr>
        <p:sp>
          <p:nvSpPr>
            <p:cNvPr id="39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Объект проверки (содержание и объем)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307591" y="49174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2" name="Group 519"/>
          <p:cNvGrpSpPr/>
          <p:nvPr/>
        </p:nvGrpSpPr>
        <p:grpSpPr>
          <a:xfrm>
            <a:off x="2866225" y="5476880"/>
            <a:ext cx="5900400" cy="657225"/>
            <a:chOff x="-76812" y="-439511"/>
            <a:chExt cx="7668238" cy="1563489"/>
          </a:xfrm>
        </p:grpSpPr>
        <p:sp>
          <p:nvSpPr>
            <p:cNvPr id="43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4" name="Shape 518"/>
            <p:cNvSpPr/>
            <p:nvPr/>
          </p:nvSpPr>
          <p:spPr>
            <a:xfrm>
              <a:off x="56263" y="-311477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Срок представления информации и другие необходимые сведения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5" name="Shape 556"/>
          <p:cNvSpPr/>
          <p:nvPr/>
        </p:nvSpPr>
        <p:spPr>
          <a:xfrm>
            <a:off x="2325370" y="57683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46" name="Прямоугольник 45"/>
          <p:cNvSpPr/>
          <p:nvPr/>
        </p:nvSpPr>
        <p:spPr>
          <a:xfrm>
            <a:off x="9183612" y="2380345"/>
            <a:ext cx="2484515" cy="3323771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Необходимо учитывать предъявляемые требования: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Банка России (письмо Банка России от 5 декабря 2017 г.                       № ИН-03-21/56);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ЕГРЮЛ и ЕГРИП (административный регламент на регистрации, письмо ФНС России от                 2 марта 2018 г.                                № ГД-4-14/4130@);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ЕГРН (приказ Минэкономразвития России от 23 декабря 2015 г.                  № 968) и др.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4743</TotalTime>
  <Words>1492</Words>
  <Application>Microsoft Office PowerPoint</Application>
  <PresentationFormat>Широкоэкранный</PresentationFormat>
  <Paragraphs>181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Bookman Old Style</vt:lpstr>
      <vt:lpstr>Calibri</vt:lpstr>
      <vt:lpstr>Calibri Light</vt:lpstr>
      <vt:lpstr>Ebrima</vt:lpstr>
      <vt:lpstr>Times New Roman</vt:lpstr>
      <vt:lpstr>Тема Office</vt:lpstr>
      <vt:lpstr>Методические материалы к совещанию «Анализ сведений о доходах, расходах, об имуществе и обязательствах имущественного характера, а также проверка их достоверности»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Ирина Владимировна Галова</cp:lastModifiedBy>
  <cp:revision>455</cp:revision>
  <dcterms:created xsi:type="dcterms:W3CDTF">2015-10-24T19:54:13Z</dcterms:created>
  <dcterms:modified xsi:type="dcterms:W3CDTF">2018-04-19T09:07:59Z</dcterms:modified>
</cp:coreProperties>
</file>