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76" r:id="rId3"/>
    <p:sldMasterId id="2147483687" r:id="rId4"/>
  </p:sldMasterIdLst>
  <p:notesMasterIdLst>
    <p:notesMasterId r:id="rId18"/>
  </p:notesMasterIdLst>
  <p:handoutMasterIdLst>
    <p:handoutMasterId r:id="rId19"/>
  </p:handoutMasterIdLst>
  <p:sldIdLst>
    <p:sldId id="256" r:id="rId5"/>
    <p:sldId id="316" r:id="rId6"/>
    <p:sldId id="314" r:id="rId7"/>
    <p:sldId id="305" r:id="rId8"/>
    <p:sldId id="317" r:id="rId9"/>
    <p:sldId id="308" r:id="rId10"/>
    <p:sldId id="301" r:id="rId11"/>
    <p:sldId id="300" r:id="rId12"/>
    <p:sldId id="318" r:id="rId13"/>
    <p:sldId id="306" r:id="rId14"/>
    <p:sldId id="311" r:id="rId15"/>
    <p:sldId id="309" r:id="rId16"/>
    <p:sldId id="315" r:id="rId17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роткоручко О.И." initials="КО" lastIdx="1" clrIdx="0">
    <p:extLst>
      <p:ext uri="{19B8F6BF-5375-455C-9EA6-DF929625EA0E}">
        <p15:presenceInfo xmlns:p15="http://schemas.microsoft.com/office/powerpoint/2012/main" userId="S-1-5-21-561210551-2186447527-1419242769-14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FFFF"/>
    <a:srgbClr val="85E1F3"/>
    <a:srgbClr val="2E8ADE"/>
    <a:srgbClr val="66FFFF"/>
    <a:srgbClr val="0066FF"/>
    <a:srgbClr val="0000FF"/>
    <a:srgbClr val="00CC99"/>
    <a:srgbClr val="3366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07" autoAdjust="0"/>
    <p:restoredTop sz="94434" autoAdjust="0"/>
  </p:normalViewPr>
  <p:slideViewPr>
    <p:cSldViewPr>
      <p:cViewPr varScale="1">
        <p:scale>
          <a:sx n="70" d="100"/>
          <a:sy n="70" d="100"/>
        </p:scale>
        <p:origin x="42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4863759018907638E-2"/>
          <c:y val="8.0167834834060474E-3"/>
          <c:w val="0.98513619781160122"/>
          <c:h val="0.749039011751531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плановых проверок</c:v>
                </c:pt>
              </c:strCache>
            </c:strRef>
          </c:tx>
          <c:spPr>
            <a:solidFill>
              <a:srgbClr val="5B9BD5"/>
            </a:solidFill>
            <a:ln w="25382">
              <a:noFill/>
            </a:ln>
          </c:spPr>
          <c:invertIfNegative val="0"/>
          <c:dLbls>
            <c:dLbl>
              <c:idx val="0"/>
              <c:layout>
                <c:manualLayout>
                  <c:x val="1.962332628004487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590</c:v>
                </c:pt>
                <c:pt idx="1">
                  <c:v>404</c:v>
                </c:pt>
                <c:pt idx="2">
                  <c:v>307</c:v>
                </c:pt>
                <c:pt idx="3">
                  <c:v>295</c:v>
                </c:pt>
                <c:pt idx="4">
                  <c:v>213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плановых проверок малого и среднего бизнеса</c:v>
                </c:pt>
              </c:strCache>
            </c:strRef>
          </c:tx>
          <c:spPr>
            <a:solidFill>
              <a:srgbClr val="ED7D31"/>
            </a:solidFill>
            <a:ln w="25382"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9312607806539822E-2"/>
                  <c:y val="-2.1707331163967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312607806539777E-2"/>
                  <c:y val="-1.7365864931174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541738537693244E-2"/>
                  <c:y val="-2.1707331163967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6563039032697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298</c:v>
                </c:pt>
                <c:pt idx="1">
                  <c:v>150</c:v>
                </c:pt>
                <c:pt idx="2">
                  <c:v>135</c:v>
                </c:pt>
                <c:pt idx="3">
                  <c:v>124</c:v>
                </c:pt>
                <c:pt idx="4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8905456"/>
        <c:axId val="178905848"/>
        <c:axId val="0"/>
      </c:bar3DChart>
      <c:catAx>
        <c:axId val="178905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6346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8905848"/>
        <c:crosses val="autoZero"/>
        <c:auto val="1"/>
        <c:lblAlgn val="ctr"/>
        <c:lblOffset val="100"/>
        <c:noMultiLvlLbl val="0"/>
      </c:catAx>
      <c:valAx>
        <c:axId val="1789058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8905456"/>
        <c:crosses val="autoZero"/>
        <c:crossBetween val="between"/>
      </c:valAx>
      <c:spPr>
        <a:noFill/>
        <a:ln w="25382">
          <a:noFill/>
        </a:ln>
      </c:spPr>
    </c:plotArea>
    <c:legend>
      <c:legendPos val="b"/>
      <c:layout>
        <c:manualLayout>
          <c:xMode val="edge"/>
          <c:yMode val="edge"/>
          <c:x val="0"/>
          <c:y val="0.88378457351977646"/>
          <c:w val="1"/>
          <c:h val="8.5267725546077214E-2"/>
        </c:manualLayout>
      </c:layout>
      <c:overlay val="0"/>
      <c:spPr>
        <a:noFill/>
        <a:ln w="25382">
          <a:noFill/>
        </a:ln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8668272969670031E-2"/>
          <c:y val="3.5465378761459091E-3"/>
          <c:w val="0.89131496062992122"/>
          <c:h val="0.8791977221055249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Лист1!$A$12</c:f>
              <c:strCache>
                <c:ptCount val="1"/>
                <c:pt idx="0">
                  <c:v>контрольно надзорные мероприятия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7.8736291205739051E-3"/>
                  <c:y val="-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4483549446886285E-3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023080768803409E-2"/>
                  <c:y val="-2.3148148148148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4483549446886857E-3"/>
                  <c:y val="-2.3148148148148147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1595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9.4483549446885695E-3"/>
                  <c:y val="-4.62962962962958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Лист1!$B$11:$F$11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Лист1!$B$12:$F$12</c:f>
              <c:numCache>
                <c:formatCode>General</c:formatCode>
                <c:ptCount val="5"/>
                <c:pt idx="0">
                  <c:v>2485</c:v>
                </c:pt>
                <c:pt idx="1">
                  <c:v>1922</c:v>
                </c:pt>
                <c:pt idx="2">
                  <c:v>1604</c:v>
                </c:pt>
                <c:pt idx="3">
                  <c:v>1525</c:v>
                </c:pt>
                <c:pt idx="4">
                  <c:v>1501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6159272"/>
        <c:axId val="186159664"/>
        <c:axId val="101830888"/>
      </c:bar3DChart>
      <c:catAx>
        <c:axId val="186159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6159664"/>
        <c:crosses val="autoZero"/>
        <c:auto val="1"/>
        <c:lblAlgn val="ctr"/>
        <c:lblOffset val="100"/>
        <c:noMultiLvlLbl val="0"/>
      </c:catAx>
      <c:valAx>
        <c:axId val="186159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6159272"/>
        <c:crosses val="autoZero"/>
        <c:crossBetween val="between"/>
      </c:valAx>
      <c:serAx>
        <c:axId val="101830888"/>
        <c:scaling>
          <c:orientation val="minMax"/>
        </c:scaling>
        <c:delete val="1"/>
        <c:axPos val="b"/>
        <c:majorTickMark val="none"/>
        <c:minorTickMark val="none"/>
        <c:tickLblPos val="nextTo"/>
        <c:crossAx val="186159664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74695975503062"/>
          <c:y val="0.16342164967264566"/>
          <c:w val="0.5233943569553805"/>
          <c:h val="0.73138087258014373"/>
        </c:manualLayout>
      </c:layout>
      <c:pie3DChart>
        <c:varyColors val="1"/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187447822855926"/>
          <c:y val="0.17085775191645372"/>
          <c:w val="0.74126741662635243"/>
          <c:h val="0.724422980779913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effectLst/>
          </c:spPr>
          <c:dPt>
            <c:idx val="0"/>
            <c:bubble3D val="0"/>
            <c:explosion val="3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</c:dPt>
          <c:dPt>
            <c:idx val="1"/>
            <c:bubble3D val="0"/>
            <c:explosion val="4"/>
            <c:spPr>
              <a:solidFill>
                <a:srgbClr val="66FF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</c:dPt>
          <c:dPt>
            <c:idx val="2"/>
            <c:bubble3D val="0"/>
            <c:explosion val="5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</c:dPt>
          <c:dPt>
            <c:idx val="3"/>
            <c:bubble3D val="0"/>
            <c:explosion val="9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</c:dPt>
          <c:dLbls>
            <c:dLbl>
              <c:idx val="0"/>
              <c:layout>
                <c:manualLayout>
                  <c:x val="-6.0486473349478381E-8"/>
                  <c:y val="-0.4986445733460170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113534476673074"/>
                      <c:h val="0.1794006395122763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5.1178601851558536E-2"/>
                  <c:y val="5.26375975586045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223461282079766"/>
                      <c:h val="0.23644508249083435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2.0145150513185238E-2"/>
                  <c:y val="3.03134721142095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788148230755131"/>
                      <c:h val="0.2493972023941784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24656911013554009"/>
                  <c:y val="1.0849488945672703E-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564008982058235"/>
                      <c:h val="0.2025491091267636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объекты образования</c:v>
                </c:pt>
                <c:pt idx="1">
                  <c:v>объекты здравоохранения</c:v>
                </c:pt>
                <c:pt idx="2">
                  <c:v>коммунальные и социальные объекты</c:v>
                </c:pt>
                <c:pt idx="3">
                  <c:v>производство и продажа пищевой продукции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0.67</c:v>
                </c:pt>
                <c:pt idx="1">
                  <c:v>0.20100000000000001</c:v>
                </c:pt>
                <c:pt idx="2">
                  <c:v>7.8E-2</c:v>
                </c:pt>
                <c:pt idx="3">
                  <c:v>4.2000000000000003E-2</c:v>
                </c:pt>
              </c:numCache>
            </c:numRef>
          </c:val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0.10359</cdr:x>
      <cdr:y>0.05379</cdr:y>
    </cdr:from>
    <cdr:to>
      <cdr:x>0.18114</cdr:x>
      <cdr:y>0.13351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7619" y="123787"/>
          <a:ext cx="344469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0.3105</cdr:x>
      <cdr:y>0.21348</cdr:y>
    </cdr:from>
    <cdr:to>
      <cdr:x>0.39156</cdr:x>
      <cdr:y>0.29092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68152" y="555835"/>
          <a:ext cx="360040" cy="2099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0.88635</cdr:x>
      <cdr:y>0.19938</cdr:y>
    </cdr:from>
    <cdr:to>
      <cdr:x>1</cdr:x>
      <cdr:y>0.34079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57205" y="558593"/>
          <a:ext cx="968982" cy="3961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в 1,7 раз</a:t>
          </a:r>
          <a:endParaRPr lang="ru-RU" sz="1400" b="1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79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79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26F8A-BD4B-4657-8277-FD1836D9B729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10"/>
            <a:ext cx="2946400" cy="4979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710"/>
            <a:ext cx="2946400" cy="4979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F987B-B705-4C49-98B0-7761C16C31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112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332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6332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175F3E6-0C28-4EE7-9AE9-36378E9F80D1}" type="datetimeFigureOut">
              <a:rPr lang="ru-RU"/>
              <a:pPr>
                <a:defRPr/>
              </a:pPr>
              <a:t>13.07.2017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355"/>
            <a:ext cx="5438775" cy="4466988"/>
          </a:xfrm>
          <a:prstGeom prst="rect">
            <a:avLst/>
          </a:prstGeom>
        </p:spPr>
        <p:txBody>
          <a:bodyPr vert="horz" lIns="92190" tIns="46095" rIns="92190" bIns="4609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711"/>
            <a:ext cx="2946400" cy="496332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711"/>
            <a:ext cx="2946400" cy="496332"/>
          </a:xfrm>
          <a:prstGeom prst="rect">
            <a:avLst/>
          </a:prstGeom>
        </p:spPr>
        <p:txBody>
          <a:bodyPr vert="horz" wrap="square" lIns="92190" tIns="46095" rIns="92190" bIns="4609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7577B79-AD8F-4A0A-8C2C-A65FCF86DE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995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A302565-199A-44E4-823C-6AAAD508C622}" type="slidenum">
              <a:rPr lang="ru-RU" altLang="ru-RU">
                <a:latin typeface="Calibri" panose="020F0502020204030204" pitchFamily="34" charset="0"/>
              </a:rPr>
              <a:pPr/>
              <a:t>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307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A67519-BBCB-4273-8A61-0576C271FE44}" type="slidenum">
              <a:rPr lang="ru-RU" altLang="ru-RU" smtClean="0">
                <a:latin typeface="Calibri" panose="020F0502020204030204" pitchFamily="34" charset="0"/>
              </a:rPr>
              <a:pPr/>
              <a:t>2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964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577B79-AD8F-4A0A-8C2C-A65FCF86DE83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1476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A54D2C8-9E31-442B-AF0C-23C84B35BD5B}" type="slidenum">
              <a:rPr lang="ru-RU" altLang="ru-RU" smtClean="0">
                <a:latin typeface="Calibri" panose="020F0502020204030204" pitchFamily="34" charset="0"/>
              </a:rPr>
              <a:pPr/>
              <a:t>11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93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810756F-EE0D-479B-9B88-599247F30583}" type="slidenum">
              <a:rPr lang="ru-RU" altLang="ru-RU" smtClean="0">
                <a:latin typeface="Calibri" panose="020F0502020204030204" pitchFamily="34" charset="0"/>
              </a:rPr>
              <a:pPr/>
              <a:t>13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428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lue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blue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Program Files\Microsoft Resource DVD Artwork\DVD_ART\BoxShots_Logos\MICROSOFT\Microsoft Logo Blac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38" y="6443663"/>
            <a:ext cx="1219200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39766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33755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40855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59933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2047782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258022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54020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-35356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>
              <a:contourClr>
                <a:srgbClr val="F4A234"/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9600" b="1" i="1" u="none" strike="noStrike" kern="1200" cap="none" spc="-300" normalizeH="0" baseline="0" noProof="0" dirty="0" smtClean="0">
                <a:ln w="11430">
                  <a:noFill/>
                </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100000">
                      <a:schemeClr val="accent2">
                        <a:lumMod val="50000"/>
                        <a:alpha val="56000"/>
                      </a:schemeClr>
                    </a:gs>
                  </a:gsLst>
                  <a:lin ang="16200000" scaled="1"/>
                </a:gradFill>
                <a:effectLst/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370013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8433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04287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590867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42238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-01149_special blu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blue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144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1735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5066980"/>
            <a:ext cx="7690114" cy="1066800"/>
          </a:xfrm>
          <a:effectLst>
            <a:reflection blurRad="6350" stA="52000" endA="300" endPos="35000" dir="5400000" sy="-100000" algn="bl" rotWithShape="0"/>
          </a:effectLst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25400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4930640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369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831839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97268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3552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5939640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45520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351532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1-01149_special 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44381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apter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95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-01149_special blu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0" y="6054725"/>
            <a:ext cx="4048125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47686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09556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75361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901859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415331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lum/>
          </a:blip>
          <a:srcRect/>
          <a:stretch>
            <a:fillRect b="8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18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88" r:id="rId1"/>
    <p:sldLayoutId id="2147484489" r:id="rId2"/>
    <p:sldLayoutId id="2147484490" r:id="rId3"/>
    <p:sldLayoutId id="2147484491" r:id="rId4"/>
    <p:sldLayoutId id="2147484492" r:id="rId5"/>
    <p:sldLayoutId id="2147484468" r:id="rId6"/>
    <p:sldLayoutId id="2147484469" r:id="rId7"/>
    <p:sldLayoutId id="2147484470" r:id="rId8"/>
    <p:sldLayoutId id="2147484471" r:id="rId9"/>
    <p:sldLayoutId id="2147484472" r:id="rId10"/>
    <p:sldLayoutId id="2147484473" r:id="rId11"/>
    <p:sldLayoutId id="2147484474" r:id="rId12"/>
    <p:sldLayoutId id="2147484475" r:id="rId13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460375" indent="-4603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1pPr>
      <a:lvl2pPr marL="854075" indent="-3937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2pPr>
      <a:lvl3pPr marL="1258888" indent="-404813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3pPr>
      <a:lvl4pPr marL="1655763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4pPr>
      <a:lvl5pPr marL="1941513" indent="-4000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>
            <a:lum/>
          </a:blip>
          <a:srcRect/>
          <a:stretch>
            <a:fillRect b="8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>
            <a:lum/>
          </a:blip>
          <a:srcRect/>
          <a:stretch>
            <a:fillRect b="8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7" r:id="rId1"/>
    <p:sldLayoutId id="2147484478" r:id="rId2"/>
    <p:sldLayoutId id="2147484479" r:id="rId3"/>
    <p:sldLayoutId id="2147484480" r:id="rId4"/>
    <p:sldLayoutId id="2147484481" r:id="rId5"/>
    <p:sldLayoutId id="2147484482" r:id="rId6"/>
    <p:sldLayoutId id="2147484483" r:id="rId7"/>
    <p:sldLayoutId id="2147484484" r:id="rId8"/>
    <p:sldLayoutId id="2147484485" r:id="rId9"/>
    <p:sldLayoutId id="2147484486" r:id="rId10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253055"/>
              </a:gs>
              <a:gs pos="100000">
                <a:srgbClr val="5100A2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514350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32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1031875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1371600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716088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2062163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3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>
            <a:lum/>
          </a:blip>
          <a:srcRect/>
          <a:stretch>
            <a:fillRect b="8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10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7" r:id="rId1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9.jpeg"/><Relationship Id="rId5" Type="http://schemas.openxmlformats.org/officeDocument/2006/relationships/image" Target="../media/image16.pn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28.rospotrebnadzor.ru/" TargetMode="External"/><Relationship Id="rId5" Type="http://schemas.openxmlformats.org/officeDocument/2006/relationships/hyperlink" Target="mailto:info@rospotrebnadzor-amur.ru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mblema12 копия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35" y="-13218"/>
            <a:ext cx="2154238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723905" y="1628800"/>
            <a:ext cx="8460432" cy="338437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>
            <a:lvl1pPr algn="l" defTabSz="91281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5400" kern="1200" spc="-15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latin typeface="Trebuchet MS" pitchFamily="34" charset="0"/>
                <a:ea typeface="+mn-ea"/>
                <a:cs typeface="Arial" charset="0"/>
              </a:defRPr>
            </a:lvl1pPr>
            <a:lvl2pPr algn="l" defTabSz="91281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algn="l" defTabSz="91281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algn="l" defTabSz="91281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algn="l" defTabSz="912813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457200" algn="l" defTabSz="91281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914400" algn="l" defTabSz="91281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1371600" algn="l" defTabSz="91281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1828800" algn="l" defTabSz="912813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реализации риск-ориентированного подхода к контрольно-надзорной деятельности. </a:t>
            </a:r>
            <a:endParaRPr lang="ru-RU" sz="36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3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Итоги </a:t>
            </a:r>
            <a:r>
              <a:rPr lang="ru-RU" sz="3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надзорной деятельности Управления Роспотребнадзора по Амурской области </a:t>
            </a:r>
            <a:endParaRPr lang="en-US" sz="3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1 полугодие 2017 года.</a:t>
            </a:r>
          </a:p>
        </p:txBody>
      </p:sp>
      <p:sp>
        <p:nvSpPr>
          <p:cNvPr id="8" name="Subtitle 1"/>
          <p:cNvSpPr>
            <a:spLocks noGrp="1"/>
          </p:cNvSpPr>
          <p:nvPr>
            <p:ph type="subTitle" idx="1"/>
          </p:nvPr>
        </p:nvSpPr>
        <p:spPr>
          <a:xfrm>
            <a:off x="1109854" y="5805264"/>
            <a:ext cx="7688535" cy="498598"/>
          </a:xfr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Руководитель Управления Роспотребнадзора по Амурской области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1800" b="1" dirty="0">
                <a:solidFill>
                  <a:srgbClr val="002060"/>
                </a:solidFill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</a:rPr>
              <a:t>к.м.н. </a:t>
            </a:r>
            <a:r>
              <a:rPr lang="ru-RU" sz="1800" b="1" dirty="0">
                <a:solidFill>
                  <a:srgbClr val="002060"/>
                </a:solidFill>
              </a:rPr>
              <a:t>Ольга </a:t>
            </a:r>
            <a:r>
              <a:rPr lang="ru-RU" sz="1800" b="1" dirty="0" smtClean="0">
                <a:solidFill>
                  <a:srgbClr val="002060"/>
                </a:solidFill>
              </a:rPr>
              <a:t>Петровна Курганова</a:t>
            </a:r>
            <a:endParaRPr lang="ru-RU" b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52736"/>
            <a:ext cx="9036496" cy="620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Обеспечена  устойчивая  санитарно-эпидемиологическая </a:t>
            </a: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</a:rPr>
              <a:t>ситуации в </a:t>
            </a:r>
            <a:r>
              <a:rPr lang="ru-RU" sz="28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области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rgbClr val="002060"/>
              </a:solidFill>
              <a:ea typeface="Calibri" panose="020F0502020204030204" pitchFamily="34" charset="0"/>
            </a:endParaRP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rgbClr val="002060"/>
                </a:solidFill>
                <a:ea typeface="Calibri" panose="020F0502020204030204" pitchFamily="34" charset="0"/>
              </a:rPr>
              <a:t>Достигнуто снижение  инфекционных  заболеваний </a:t>
            </a:r>
            <a:r>
              <a:rPr lang="en-US" sz="2000" b="1" u="sng" dirty="0" smtClean="0">
                <a:solidFill>
                  <a:srgbClr val="002060"/>
                </a:solidFill>
                <a:ea typeface="Calibri" panose="020F0502020204030204" pitchFamily="34" charset="0"/>
              </a:rPr>
              <a:t>:</a:t>
            </a:r>
          </a:p>
          <a:p>
            <a:pPr marL="457200" indent="-457200" algn="ctr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</a:rPr>
              <a:t>острыми кишечными  инфекциями на 25%</a:t>
            </a:r>
          </a:p>
          <a:p>
            <a:pPr marL="457200" indent="-457200" algn="ctr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ea typeface="Calibri" panose="020F0502020204030204" pitchFamily="34" charset="0"/>
              </a:rPr>
              <a:t>ротовирусной 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</a:rPr>
              <a:t>инфекцией на 42.9%</a:t>
            </a:r>
          </a:p>
          <a:p>
            <a:pPr marL="457200" indent="-457200" algn="ctr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</a:rPr>
              <a:t>острыми вирусными гепатитами на 18,4%</a:t>
            </a:r>
          </a:p>
          <a:p>
            <a:pPr marL="457200" indent="-457200" algn="ctr">
              <a:lnSpc>
                <a:spcPct val="115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</a:rPr>
              <a:t>туберкулезом на 23,1% </a:t>
            </a:r>
          </a:p>
          <a:p>
            <a:pPr marL="457200" indent="-457200" algn="ctr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</a:rPr>
              <a:t>внебольничными пневмониями на 8%.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rgbClr val="C00000"/>
              </a:solidFill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За </a:t>
            </a:r>
            <a:r>
              <a:rPr lang="ru-RU" sz="2800" b="1" dirty="0">
                <a:solidFill>
                  <a:srgbClr val="FF0000"/>
                </a:solidFill>
                <a:ea typeface="Calibri" panose="020F0502020204030204" pitchFamily="34" charset="0"/>
              </a:rPr>
              <a:t>счёт </a:t>
            </a:r>
            <a:r>
              <a:rPr lang="ru-RU" sz="280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снижения уровня  </a:t>
            </a:r>
            <a:r>
              <a:rPr lang="ru-RU" sz="2800" b="1" dirty="0">
                <a:solidFill>
                  <a:srgbClr val="FF0000"/>
                </a:solidFill>
                <a:ea typeface="Calibri" panose="020F0502020204030204" pitchFamily="34" charset="0"/>
              </a:rPr>
              <a:t>заболеваемости предотвращённый экономический ущерб составил </a:t>
            </a:r>
            <a:r>
              <a:rPr lang="ru-RU" sz="280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около 400 </a:t>
            </a:r>
            <a:r>
              <a:rPr lang="ru-RU" sz="2800" b="1" dirty="0">
                <a:solidFill>
                  <a:srgbClr val="FF0000"/>
                </a:solidFill>
                <a:ea typeface="Calibri" panose="020F0502020204030204" pitchFamily="34" charset="0"/>
              </a:rPr>
              <a:t>миллионов </a:t>
            </a:r>
            <a:r>
              <a:rPr lang="ru-RU" sz="280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рублей</a:t>
            </a:r>
            <a:endParaRPr lang="ru-RU" sz="2800" b="1" dirty="0">
              <a:solidFill>
                <a:srgbClr val="FF0000"/>
              </a:solidFill>
              <a:ea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	</a:t>
            </a:r>
            <a:endParaRPr lang="ru-RU" sz="2800" b="1" dirty="0">
              <a:solidFill>
                <a:srgbClr val="FF0000"/>
              </a:solidFill>
              <a:ea typeface="Calibri" panose="020F0502020204030204" pitchFamily="34" charset="0"/>
            </a:endParaRPr>
          </a:p>
        </p:txBody>
      </p:sp>
      <p:pic>
        <p:nvPicPr>
          <p:cNvPr id="3" name="Рисунок 2" descr="Emblema12 копия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757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99592" y="18757"/>
            <a:ext cx="8244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Главные итоги надзора за 1 полугодие 2017 г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3005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IMG_65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03600"/>
            <a:ext cx="238349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6" descr="08 декабря 2016 г. состоялся тематический семинар с индивидуальными предпринимателями Серышевского райо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8" r="12595"/>
          <a:stretch>
            <a:fillRect/>
          </a:stretch>
        </p:blipFill>
        <p:spPr bwMode="auto">
          <a:xfrm>
            <a:off x="3351213" y="1982788"/>
            <a:ext cx="1370012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Rectangle 2"/>
          <p:cNvSpPr>
            <a:spLocks noChangeArrowheads="1"/>
          </p:cNvSpPr>
          <p:nvPr/>
        </p:nvSpPr>
        <p:spPr bwMode="auto">
          <a:xfrm>
            <a:off x="107950" y="182563"/>
            <a:ext cx="33861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  <a:p>
            <a:endParaRPr lang="ru-RU" altLang="ru-RU"/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96900" y="-19050"/>
            <a:ext cx="8712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</a:rPr>
              <a:t>Коммуникация риска </a:t>
            </a:r>
            <a:r>
              <a:rPr lang="ru-RU" altLang="ru-RU" sz="2800" b="1" dirty="0" smtClean="0">
                <a:solidFill>
                  <a:srgbClr val="C00000"/>
                </a:solidFill>
                <a:latin typeface="+mj-lt"/>
              </a:rPr>
              <a:t>  ( информирование) </a:t>
            </a:r>
            <a:endParaRPr lang="ru-RU" alt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0" name="Рисунок 9" descr="Emblema12 копия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3338" y="-36513"/>
            <a:ext cx="676276" cy="71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5" name="Picture 5" descr="23 декабря 2016 г. состоялся тематический семинар с индивидуальными предпринимателями Октябрьского  райо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3749675"/>
            <a:ext cx="2217961" cy="155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кругленный прямоугольник 11"/>
          <p:cNvSpPr/>
          <p:nvPr/>
        </p:nvSpPr>
        <p:spPr bwMode="auto">
          <a:xfrm>
            <a:off x="0" y="6518275"/>
            <a:ext cx="9468544" cy="490282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эффективного диалога  с гражданами, общественными объединениями и предпринимательским сообществом.</a:t>
            </a:r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4"/>
          <p:cNvSpPr/>
          <p:nvPr/>
        </p:nvSpPr>
        <p:spPr>
          <a:xfrm>
            <a:off x="4860032" y="1412776"/>
            <a:ext cx="4104456" cy="295232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3340" tIns="53340" rIns="53340" bIns="53340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Проводимые мероприятия</a:t>
            </a:r>
          </a:p>
          <a:p>
            <a:pPr marL="285750" indent="-285750" algn="just" defTabSz="622300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дверей для предпринимателей</a:t>
            </a:r>
          </a:p>
          <a:p>
            <a:pPr marL="285750" indent="-285750" algn="just" defTabSz="622300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столы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Пресс-конференции</a:t>
            </a:r>
          </a:p>
          <a:p>
            <a:pPr marL="285750" indent="-285750" algn="just" defTabSz="622300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Гигиеническое обучение (более 35 тысяч  человек ежегодно)</a:t>
            </a:r>
          </a:p>
          <a:p>
            <a:pPr marL="285750" indent="-285750" algn="just" defTabSz="622300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  риске для здоровья более 350 тыс. человек (буклеты, памятки) .</a:t>
            </a:r>
          </a:p>
          <a:p>
            <a:pPr marL="285750" indent="-285750" algn="just" defTabSz="622300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через сайт (  более  36 тыс. посещений за 1 полугодие 2017г)</a:t>
            </a:r>
          </a:p>
          <a:p>
            <a:pPr marL="285750" indent="-285750" algn="just" defTabSz="622300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§"/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акций: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простуда-СТОП, 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Гриппунет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вакцинация, профи-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лактика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туберкулеза, ВИЧ-инфекция,  вред курения, правильное питание и другие  </a:t>
            </a:r>
          </a:p>
          <a:p>
            <a:pPr marL="285750" indent="-285750" algn="just" defTabSz="622300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§"/>
              <a:defRPr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41" name="Прямоугольник 1"/>
          <p:cNvSpPr>
            <a:spLocks noChangeArrowheads="1"/>
          </p:cNvSpPr>
          <p:nvPr/>
        </p:nvSpPr>
        <p:spPr bwMode="auto">
          <a:xfrm>
            <a:off x="209436" y="4929074"/>
            <a:ext cx="9318894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algn="ctr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  <a:r>
              <a:rPr lang="en-US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Амурским региональным  отделением «ОПОРА РОССИИ»; 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Уполномоченным по защите прав предпринимателей в Амурской области; 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Уполномоченными по правам человека и правам ребенка в Амурской области.</a:t>
            </a:r>
          </a:p>
          <a:p>
            <a:pPr algn="just">
              <a:buFont typeface="Wingdings" panose="05000000000000000000" pitchFamily="2" charset="2"/>
              <a:buChar char="§"/>
              <a:defRPr/>
            </a:pPr>
            <a:endParaRPr lang="ru-RU" altLang="ru-RU" sz="1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43" name="Picture 4" descr="http://www.28.rospotrebnadzor.ru/direct/content/Image/DSC071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1604" b="-1604"/>
          <a:stretch>
            <a:fillRect/>
          </a:stretch>
        </p:blipFill>
        <p:spPr bwMode="auto">
          <a:xfrm>
            <a:off x="2251075" y="581025"/>
            <a:ext cx="246697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4" name="Picture 5" descr="Снижение административных барьеров обсудили участники круглого стола, проведенного в рамках Дня российского предпринимателя в Управлении Роспотребнадзора по Амурской области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" t="11333" r="12044" b="1402"/>
          <a:stretch>
            <a:fillRect/>
          </a:stretch>
        </p:blipFill>
        <p:spPr bwMode="auto">
          <a:xfrm>
            <a:off x="3175" y="1817688"/>
            <a:ext cx="3360738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5" name="Picture 7" descr="О проведении пресс-конференции по вопросам профилактики ОРВИ, гриппа и внебольничных пневмоний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" t="5373" r="10831"/>
          <a:stretch>
            <a:fillRect/>
          </a:stretch>
        </p:blipFill>
        <p:spPr bwMode="auto">
          <a:xfrm>
            <a:off x="-22225" y="600075"/>
            <a:ext cx="2306638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72113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85" y="1185051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Реализация принципов риск-ориентированной контрольно-надзорной деятельности, использование методов оценки рисков здоровью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Категорирование объектов надзора в зависимости от степени угрозы и риска причинения вреда жизни и здоровью граждан, имуществу потребителей. Наличие у хозяйствующего субъекта возможности понижения категории риска объекта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b="1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Коммуникация риска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Внедрение изменений Федерального закона от 26.12.2008 №</a:t>
            </a:r>
            <a:r>
              <a:rPr lang="ru-RU" sz="2000" b="1" dirty="0">
                <a:solidFill>
                  <a:srgbClr val="002060"/>
                </a:solidFill>
              </a:rPr>
              <a:t>294-ФЗ: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- предварительная проверка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   - предостережение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   - претензионный порядок подачи обращений в сфере защиты прав  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    потребителей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94872" y="177027"/>
            <a:ext cx="9649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</a:rPr>
              <a:t>Комплекс </a:t>
            </a:r>
            <a:r>
              <a:rPr lang="ru-RU" sz="2300" b="1" dirty="0">
                <a:solidFill>
                  <a:srgbClr val="C00000"/>
                </a:solidFill>
              </a:rPr>
              <a:t>мероприятий Управления по снижению административных барьеров для хозяйствующих субъектов</a:t>
            </a:r>
          </a:p>
        </p:txBody>
      </p:sp>
      <p:pic>
        <p:nvPicPr>
          <p:cNvPr id="4" name="Рисунок 3" descr="Emblema12 копия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422888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mblema12 копия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2154238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835150" y="2347913"/>
            <a:ext cx="7561263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spc="-300" dirty="0">
                <a:solidFill>
                  <a:srgbClr val="FF0000"/>
                </a:solidFill>
              </a:rPr>
              <a:t>Благодарю за внимание!</a:t>
            </a:r>
          </a:p>
        </p:txBody>
      </p:sp>
      <p:sp>
        <p:nvSpPr>
          <p:cNvPr id="55300" name="Прямоугольник 2"/>
          <p:cNvSpPr>
            <a:spLocks noChangeArrowheads="1"/>
          </p:cNvSpPr>
          <p:nvPr/>
        </p:nvSpPr>
        <p:spPr bwMode="auto">
          <a:xfrm>
            <a:off x="269875" y="4092575"/>
            <a:ext cx="7831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>
                <a:solidFill>
                  <a:srgbClr val="002060"/>
                </a:solidFill>
              </a:rPr>
              <a:t>Круглосуточный оперативный дежурный  8-4162-52-56-29</a:t>
            </a:r>
          </a:p>
        </p:txBody>
      </p:sp>
      <p:sp>
        <p:nvSpPr>
          <p:cNvPr id="55301" name="Прямоугольник 6"/>
          <p:cNvSpPr>
            <a:spLocks noChangeArrowheads="1"/>
          </p:cNvSpPr>
          <p:nvPr/>
        </p:nvSpPr>
        <p:spPr bwMode="auto">
          <a:xfrm>
            <a:off x="292100" y="4502150"/>
            <a:ext cx="4403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>
                <a:solidFill>
                  <a:srgbClr val="002060"/>
                </a:solidFill>
              </a:rPr>
              <a:t>Горячая  линия    8-4162-20-20-20</a:t>
            </a:r>
          </a:p>
        </p:txBody>
      </p:sp>
      <p:sp>
        <p:nvSpPr>
          <p:cNvPr id="55302" name="Прямоугольник 4"/>
          <p:cNvSpPr>
            <a:spLocks noChangeArrowheads="1"/>
          </p:cNvSpPr>
          <p:nvPr/>
        </p:nvSpPr>
        <p:spPr bwMode="auto">
          <a:xfrm>
            <a:off x="292100" y="4881563"/>
            <a:ext cx="4567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2000">
                <a:hlinkClick r:id="rId5"/>
              </a:rPr>
              <a:t>info@rospotrebnadzor-amur.ru</a:t>
            </a:r>
            <a:endParaRPr lang="ru-RU" altLang="ru-RU" sz="2000"/>
          </a:p>
        </p:txBody>
      </p:sp>
      <p:sp>
        <p:nvSpPr>
          <p:cNvPr id="55303" name="Прямоугольник 3"/>
          <p:cNvSpPr>
            <a:spLocks noChangeArrowheads="1"/>
          </p:cNvSpPr>
          <p:nvPr/>
        </p:nvSpPr>
        <p:spPr bwMode="auto">
          <a:xfrm>
            <a:off x="271463" y="5232400"/>
            <a:ext cx="3051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>
                <a:hlinkClick r:id="rId6"/>
              </a:rPr>
              <a:t>www.28.rospotrebnadzor.ru</a:t>
            </a: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27270169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mblema12 копия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611188" cy="667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862013" y="-43309"/>
            <a:ext cx="82819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 smtClean="0">
                <a:solidFill>
                  <a:srgbClr val="C00000"/>
                </a:solidFill>
              </a:rPr>
              <a:t>Динамика надзорных мероприятий </a:t>
            </a:r>
          </a:p>
          <a:p>
            <a:pPr algn="ctr"/>
            <a:r>
              <a:rPr lang="ru-RU" altLang="ru-RU" sz="2800" b="1" dirty="0" smtClean="0">
                <a:solidFill>
                  <a:srgbClr val="C00000"/>
                </a:solidFill>
              </a:rPr>
              <a:t> </a:t>
            </a:r>
            <a:endParaRPr lang="ru-RU" altLang="ru-RU" sz="2800" b="1" dirty="0">
              <a:solidFill>
                <a:srgbClr val="C00000"/>
              </a:solidFill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5129855" y="954522"/>
            <a:ext cx="37234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 smtClean="0">
                <a:solidFill>
                  <a:srgbClr val="002060"/>
                </a:solidFill>
              </a:rPr>
              <a:t>в 5 раз – проверки малого бизнеса</a:t>
            </a:r>
            <a:endParaRPr lang="en-US" altLang="ru-RU" sz="1400" b="1" dirty="0" smtClean="0">
              <a:solidFill>
                <a:srgbClr val="002060"/>
              </a:solidFill>
            </a:endParaRPr>
          </a:p>
          <a:p>
            <a:r>
              <a:rPr lang="ru-RU" altLang="ru-RU" sz="1400" b="1" dirty="0">
                <a:solidFill>
                  <a:srgbClr val="002060"/>
                </a:solidFill>
              </a:rPr>
              <a:t>в 2,8 раза плановые проверки</a:t>
            </a:r>
          </a:p>
          <a:p>
            <a:endParaRPr lang="ru-RU" altLang="ru-RU" sz="14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Диаграмма 9"/>
          <p:cNvGraphicFramePr>
            <a:graphicFrameLocks/>
          </p:cNvGraphicFramePr>
          <p:nvPr>
            <p:extLst/>
          </p:nvPr>
        </p:nvGraphicFramePr>
        <p:xfrm>
          <a:off x="323528" y="954522"/>
          <a:ext cx="8820472" cy="2789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4613948"/>
              </p:ext>
            </p:extLst>
          </p:nvPr>
        </p:nvGraphicFramePr>
        <p:xfrm>
          <a:off x="327163" y="3658620"/>
          <a:ext cx="8526187" cy="2801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1188" y="541466"/>
            <a:ext cx="903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Количество плановых проверок, в том числе малого и среднего бизнеса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 bwMode="auto">
          <a:xfrm>
            <a:off x="8255706" y="1130010"/>
            <a:ext cx="360040" cy="1406556"/>
          </a:xfrm>
          <a:prstGeom prst="down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3706379"/>
            <a:ext cx="781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Общее количество контрольно-надзорных мероприятий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 bwMode="auto">
          <a:xfrm>
            <a:off x="8316416" y="4725144"/>
            <a:ext cx="360040" cy="860110"/>
          </a:xfrm>
          <a:prstGeom prst="down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0" y="6093185"/>
            <a:ext cx="9144000" cy="764815"/>
          </a:xfrm>
          <a:prstGeom prst="roundRect">
            <a:avLst/>
          </a:prstGeom>
          <a:solidFill>
            <a:srgbClr val="C1F0F9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1719">
              <a:defRPr/>
            </a:pP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санитарно-эпидемического благополучия населения при одновременном устранении административных барьеров – важнейшее направление совершенствования государственной политики</a:t>
            </a:r>
            <a:endParaRPr 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3455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4"/>
          <p:cNvSpPr>
            <a:spLocks noChangeArrowheads="1"/>
          </p:cNvSpPr>
          <p:nvPr/>
        </p:nvSpPr>
        <p:spPr bwMode="auto">
          <a:xfrm>
            <a:off x="268288" y="5778500"/>
            <a:ext cx="3370262" cy="760413"/>
          </a:xfrm>
          <a:prstGeom prst="flowChartAlternateProcess">
            <a:avLst/>
          </a:prstGeom>
          <a:solidFill>
            <a:srgbClr val="CCECFF"/>
          </a:solidFill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Arial" panose="020B0604020202020204" pitchFamily="34" charset="0"/>
              </a:rPr>
              <a:t>Актуализация реестра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611188" y="-39688"/>
            <a:ext cx="845978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500" b="1" dirty="0" smtClean="0">
                <a:solidFill>
                  <a:srgbClr val="C00000"/>
                </a:solidFill>
              </a:rPr>
              <a:t>Внедрение Роспотребнадзором методологии риска</a:t>
            </a:r>
            <a:endParaRPr lang="ru-RU" altLang="ru-RU" sz="25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Emblema12 копия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8"/>
            <a:ext cx="611188" cy="60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5" name="AutoShape 12"/>
          <p:cNvSpPr>
            <a:spLocks noChangeArrowheads="1"/>
          </p:cNvSpPr>
          <p:nvPr/>
        </p:nvSpPr>
        <p:spPr bwMode="auto">
          <a:xfrm>
            <a:off x="319088" y="895350"/>
            <a:ext cx="3378200" cy="758825"/>
          </a:xfrm>
          <a:prstGeom prst="flowChartAlternateProcess">
            <a:avLst/>
          </a:prstGeom>
          <a:solidFill>
            <a:srgbClr val="CCECFF"/>
          </a:solidFill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1031875" indent="-51435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371600" indent="-4572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716088" indent="-4572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62163" indent="-4572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9363" indent="-4572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6563" indent="-4572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33763" indent="-4572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90963" indent="-4572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</a:rPr>
              <a:t>Создана рабочая группа</a:t>
            </a:r>
          </a:p>
        </p:txBody>
      </p:sp>
      <p:sp>
        <p:nvSpPr>
          <p:cNvPr id="15366" name="AutoShape 13"/>
          <p:cNvSpPr>
            <a:spLocks noChangeArrowheads="1"/>
          </p:cNvSpPr>
          <p:nvPr/>
        </p:nvSpPr>
        <p:spPr bwMode="auto">
          <a:xfrm>
            <a:off x="263525" y="2597150"/>
            <a:ext cx="3422650" cy="760413"/>
          </a:xfrm>
          <a:prstGeom prst="flowChartAlternateProcess">
            <a:avLst/>
          </a:prstGeom>
          <a:solidFill>
            <a:srgbClr val="CCECFF"/>
          </a:solidFill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Arial" panose="020B0604020202020204" pitchFamily="34" charset="0"/>
              </a:rPr>
              <a:t>Сформирован реестр субъектов и объектов надзора</a:t>
            </a:r>
          </a:p>
        </p:txBody>
      </p:sp>
      <p:sp>
        <p:nvSpPr>
          <p:cNvPr id="15367" name="AutoShape 14"/>
          <p:cNvSpPr>
            <a:spLocks noChangeArrowheads="1"/>
          </p:cNvSpPr>
          <p:nvPr/>
        </p:nvSpPr>
        <p:spPr bwMode="auto">
          <a:xfrm>
            <a:off x="282575" y="4657725"/>
            <a:ext cx="3414713" cy="811213"/>
          </a:xfrm>
          <a:prstGeom prst="flowChartAlternateProcess">
            <a:avLst/>
          </a:prstGeom>
          <a:solidFill>
            <a:srgbClr val="CCECFF"/>
          </a:solidFill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Arial" panose="020B0604020202020204" pitchFamily="34" charset="0"/>
              </a:rPr>
              <a:t>Планирование надзорной деятельности на 2016-2017гг</a:t>
            </a:r>
          </a:p>
        </p:txBody>
      </p:sp>
      <p:sp>
        <p:nvSpPr>
          <p:cNvPr id="15368" name="AutoShape 14"/>
          <p:cNvSpPr>
            <a:spLocks noChangeArrowheads="1"/>
          </p:cNvSpPr>
          <p:nvPr/>
        </p:nvSpPr>
        <p:spPr bwMode="auto">
          <a:xfrm>
            <a:off x="252413" y="1811338"/>
            <a:ext cx="3444875" cy="649287"/>
          </a:xfrm>
          <a:prstGeom prst="flowChartAlternateProcess">
            <a:avLst/>
          </a:prstGeom>
          <a:solidFill>
            <a:srgbClr val="CCECFF"/>
          </a:solidFill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Arial" panose="020B0604020202020204" pitchFamily="34" charset="0"/>
              </a:rPr>
              <a:t>Проведены обучающие семинары </a:t>
            </a:r>
          </a:p>
        </p:txBody>
      </p:sp>
      <p:sp>
        <p:nvSpPr>
          <p:cNvPr id="15369" name="AutoShape 14"/>
          <p:cNvSpPr>
            <a:spLocks noChangeArrowheads="1"/>
          </p:cNvSpPr>
          <p:nvPr/>
        </p:nvSpPr>
        <p:spPr bwMode="auto">
          <a:xfrm>
            <a:off x="263525" y="3540125"/>
            <a:ext cx="3379788" cy="809625"/>
          </a:xfrm>
          <a:prstGeom prst="flowChartAlternateProcess">
            <a:avLst/>
          </a:prstGeom>
          <a:solidFill>
            <a:srgbClr val="CCECFF"/>
          </a:solidFill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002060"/>
                </a:solidFill>
                <a:latin typeface="Arial" panose="020B0604020202020204" pitchFamily="34" charset="0"/>
              </a:rPr>
              <a:t>Разъяснительная работа с органами Прокуратуры, бизнес сообществом</a:t>
            </a:r>
          </a:p>
        </p:txBody>
      </p:sp>
      <p:sp>
        <p:nvSpPr>
          <p:cNvPr id="15370" name="Прямоугольник 1"/>
          <p:cNvSpPr>
            <a:spLocks noChangeArrowheads="1"/>
          </p:cNvSpPr>
          <p:nvPr/>
        </p:nvSpPr>
        <p:spPr bwMode="auto">
          <a:xfrm>
            <a:off x="3824288" y="504825"/>
            <a:ext cx="5219700" cy="636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ru-RU" altLang="ru-RU" sz="1400" dirty="0">
                <a:solidFill>
                  <a:srgbClr val="FF0000"/>
                </a:solidFill>
                <a:cs typeface="Times New Roman" panose="02020603050405020304" pitchFamily="18" charset="0"/>
              </a:rPr>
              <a:t>         </a:t>
            </a:r>
            <a:r>
              <a:rPr lang="ru-RU" sz="1400" b="1" dirty="0">
                <a:solidFill>
                  <a:srgbClr val="C00000"/>
                </a:solidFill>
              </a:rPr>
              <a:t>Приказ Роспотребнадзора от 26.12.2014 № 1302 «О внедрении </a:t>
            </a:r>
            <a:r>
              <a:rPr lang="ru-RU" sz="1400" b="1" dirty="0" smtClean="0">
                <a:solidFill>
                  <a:srgbClr val="C00000"/>
                </a:solidFill>
              </a:rPr>
              <a:t>Методики риска в  </a:t>
            </a:r>
            <a:r>
              <a:rPr lang="ru-RU" sz="1400" b="1" dirty="0">
                <a:solidFill>
                  <a:srgbClr val="C00000"/>
                </a:solidFill>
              </a:rPr>
              <a:t>«пилотных» территориальных органах </a:t>
            </a:r>
            <a:r>
              <a:rPr lang="ru-RU" sz="1400" b="1" dirty="0" smtClean="0">
                <a:solidFill>
                  <a:srgbClr val="C00000"/>
                </a:solidFill>
              </a:rPr>
              <a:t>Роспотребнадзора», в </a:t>
            </a:r>
            <a:r>
              <a:rPr lang="ru-RU" sz="1400" b="1" dirty="0" err="1" smtClean="0">
                <a:solidFill>
                  <a:srgbClr val="C00000"/>
                </a:solidFill>
              </a:rPr>
              <a:t>т.ч</a:t>
            </a:r>
            <a:r>
              <a:rPr lang="ru-RU" sz="1400" b="1" dirty="0" smtClean="0">
                <a:solidFill>
                  <a:srgbClr val="C00000"/>
                </a:solidFill>
              </a:rPr>
              <a:t>. в Управлении Роспотребнадзора по Амурской области.</a:t>
            </a:r>
            <a:endParaRPr lang="ru-RU" sz="1400" b="1" dirty="0">
              <a:solidFill>
                <a:srgbClr val="C00000"/>
              </a:solidFill>
            </a:endParaRPr>
          </a:p>
          <a:p>
            <a:pPr algn="just">
              <a:lnSpc>
                <a:spcPct val="115000"/>
              </a:lnSpc>
            </a:pPr>
            <a:r>
              <a:rPr lang="ru-RU" altLang="ru-RU" sz="13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       </a:t>
            </a:r>
          </a:p>
          <a:p>
            <a:pPr algn="just">
              <a:lnSpc>
                <a:spcPct val="115000"/>
              </a:lnSpc>
            </a:pPr>
            <a:r>
              <a:rPr lang="ru-RU" altLang="ru-RU" sz="1300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     Приказ </a:t>
            </a:r>
            <a:r>
              <a:rPr lang="ru-RU" altLang="ru-RU" sz="1300" b="1" dirty="0">
                <a:solidFill>
                  <a:srgbClr val="C00000"/>
                </a:solidFill>
                <a:cs typeface="Times New Roman" panose="02020603050405020304" pitchFamily="18" charset="0"/>
              </a:rPr>
              <a:t>от 12.01.2015 № 1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 « Об организации работы по риск-ориентированному подходу к осуществлению контрольно-надзорной деятельности в Управлении Роспотребнадзора по Амурской области»  </a:t>
            </a:r>
            <a:endParaRPr lang="ru-RU" altLang="ru-RU" sz="1300" dirty="0"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     </a:t>
            </a:r>
            <a:r>
              <a:rPr lang="ru-RU" altLang="ru-RU" sz="1300" b="1" dirty="0">
                <a:solidFill>
                  <a:srgbClr val="C00000"/>
                </a:solidFill>
                <a:cs typeface="Times New Roman" panose="02020603050405020304" pitchFamily="18" charset="0"/>
              </a:rPr>
              <a:t>Приказ от 02.06.2015 № 86 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« О </a:t>
            </a:r>
            <a:r>
              <a:rPr lang="ru-RU" altLang="ru-RU" sz="13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проведении 16-17 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июля 2015 года совещания территориальных органов </a:t>
            </a:r>
            <a:r>
              <a:rPr lang="ru-RU" altLang="ru-RU" sz="13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Роспотребнадзора ДФО 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по вопросам внедрения риск-ориентированного подхода к осуществлению контрольно-надзорной деятельности, формированию плана плановых проверок на 2016 год» </a:t>
            </a:r>
          </a:p>
          <a:p>
            <a:pPr algn="just">
              <a:lnSpc>
                <a:spcPct val="115000"/>
              </a:lnSpc>
            </a:pPr>
            <a:r>
              <a:rPr lang="ru-RU" altLang="ru-RU" sz="1300" b="1" dirty="0">
                <a:solidFill>
                  <a:srgbClr val="C00000"/>
                </a:solidFill>
                <a:cs typeface="Times New Roman" panose="02020603050405020304" pitchFamily="18" charset="0"/>
              </a:rPr>
              <a:t>        Приказ от 29.10.2015 № 161 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« О внедрении </a:t>
            </a:r>
            <a:r>
              <a:rPr lang="ru-RU" altLang="ru-RU" sz="13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МР «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Расчет показателей, характеризующих численность населения» под воздействием факторов </a:t>
            </a:r>
            <a:r>
              <a:rPr lang="ru-RU" altLang="ru-RU" sz="13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потренциального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 риска причинения вреда здоровью человека объектами санитарно-эпидемиологического надзора»  </a:t>
            </a:r>
            <a:endParaRPr lang="ru-RU" altLang="ru-RU" sz="1300" dirty="0">
              <a:cs typeface="Times New Roman" panose="02020603050405020304" pitchFamily="18" charset="0"/>
            </a:endParaRPr>
          </a:p>
          <a:p>
            <a:pPr algn="just"/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     </a:t>
            </a:r>
            <a:r>
              <a:rPr lang="ru-RU" altLang="ru-RU" sz="1300" b="1" dirty="0">
                <a:solidFill>
                  <a:srgbClr val="C00000"/>
                </a:solidFill>
                <a:cs typeface="Times New Roman" panose="02020603050405020304" pitchFamily="18" charset="0"/>
              </a:rPr>
              <a:t>Приказ от 01.02.2016  № 22 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« О внедрении </a:t>
            </a:r>
            <a:r>
              <a:rPr lang="ru-RU" altLang="ru-RU" sz="13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МР «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Классификация пищевой продукции, обращаемой на рынке, по риску причинения вреда здоровью и имущественных потерь потребителей для организации плановых контрольно-надзорных мероприятий»  </a:t>
            </a:r>
            <a:endParaRPr lang="ru-RU" altLang="ru-RU" sz="1300" dirty="0">
              <a:cs typeface="Times New Roman" panose="02020603050405020304" pitchFamily="18" charset="0"/>
            </a:endParaRPr>
          </a:p>
          <a:p>
            <a:pPr algn="just"/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          </a:t>
            </a:r>
            <a:r>
              <a:rPr lang="ru-RU" altLang="ru-RU" sz="1300" b="1" dirty="0">
                <a:solidFill>
                  <a:srgbClr val="C00000"/>
                </a:solidFill>
                <a:cs typeface="Times New Roman" panose="02020603050405020304" pitchFamily="18" charset="0"/>
              </a:rPr>
              <a:t>Приказ от 14.09.2016 </a:t>
            </a:r>
            <a:r>
              <a:rPr lang="ru-RU" altLang="ru-RU" sz="1300" b="1" dirty="0">
                <a:solidFill>
                  <a:srgbClr val="002060"/>
                </a:solidFill>
                <a:cs typeface="Times New Roman" panose="02020603050405020304" pitchFamily="18" charset="0"/>
              </a:rPr>
              <a:t> № 155  « О реализации постановления правительства Российской федерации от 17.08.2016 № 806»  </a:t>
            </a:r>
            <a:endParaRPr lang="ru-RU" altLang="ru-RU" sz="13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100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98313"/>
            <a:ext cx="921702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	</a:t>
            </a:r>
            <a:r>
              <a:rPr lang="ru-RU" sz="2000" b="1" dirty="0" smtClean="0">
                <a:solidFill>
                  <a:srgbClr val="002060"/>
                </a:solidFill>
              </a:rPr>
              <a:t>Установлен порядок </a:t>
            </a:r>
            <a:r>
              <a:rPr lang="ru-RU" sz="2000" b="1" dirty="0">
                <a:solidFill>
                  <a:srgbClr val="002060"/>
                </a:solidFill>
              </a:rPr>
              <a:t>отнесения деятельности </a:t>
            </a:r>
            <a:r>
              <a:rPr lang="ru-RU" sz="2000" b="1" dirty="0" smtClean="0">
                <a:solidFill>
                  <a:srgbClr val="002060"/>
                </a:solidFill>
              </a:rPr>
              <a:t>ЮЛ и ИП  и используемых </a:t>
            </a:r>
            <a:r>
              <a:rPr lang="ru-RU" sz="2000" b="1" dirty="0">
                <a:solidFill>
                  <a:srgbClr val="002060"/>
                </a:solidFill>
              </a:rPr>
              <a:t>ими </a:t>
            </a:r>
            <a:r>
              <a:rPr lang="ru-RU" sz="2000" b="1" dirty="0" smtClean="0">
                <a:solidFill>
                  <a:srgbClr val="002060"/>
                </a:solidFill>
              </a:rPr>
              <a:t>объектов  к определенной </a:t>
            </a:r>
            <a:r>
              <a:rPr lang="ru-RU" sz="2000" b="1" dirty="0">
                <a:solidFill>
                  <a:srgbClr val="002060"/>
                </a:solidFill>
              </a:rPr>
              <a:t>категории </a:t>
            </a:r>
            <a:r>
              <a:rPr lang="ru-RU" sz="2000" b="1" dirty="0" smtClean="0">
                <a:solidFill>
                  <a:srgbClr val="002060"/>
                </a:solidFill>
              </a:rPr>
              <a:t>риска.</a:t>
            </a:r>
          </a:p>
          <a:p>
            <a:pPr algn="just"/>
            <a:endParaRPr lang="ru-RU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	Определена периодичность проведения </a:t>
            </a:r>
            <a:r>
              <a:rPr lang="ru-RU" sz="2000" b="1" dirty="0">
                <a:solidFill>
                  <a:srgbClr val="002060"/>
                </a:solidFill>
              </a:rPr>
              <a:t>плановых проверок в </a:t>
            </a:r>
            <a:r>
              <a:rPr lang="ru-RU" sz="2000" b="1" dirty="0" smtClean="0">
                <a:solidFill>
                  <a:srgbClr val="002060"/>
                </a:solidFill>
              </a:rPr>
              <a:t>зависимости </a:t>
            </a:r>
            <a:r>
              <a:rPr lang="ru-RU" sz="2000" b="1" dirty="0">
                <a:solidFill>
                  <a:srgbClr val="002060"/>
                </a:solidFill>
              </a:rPr>
              <a:t>от присвоенной категории </a:t>
            </a:r>
            <a:r>
              <a:rPr lang="ru-RU" sz="2000" b="1" dirty="0" smtClean="0">
                <a:solidFill>
                  <a:srgbClr val="002060"/>
                </a:solidFill>
              </a:rPr>
              <a:t>риска:</a:t>
            </a:r>
            <a:endParaRPr lang="ru-RU" sz="2000" b="1" dirty="0">
              <a:solidFill>
                <a:srgbClr val="002060"/>
              </a:solidFill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     - для </a:t>
            </a:r>
            <a:r>
              <a:rPr lang="ru-RU" sz="2000" b="1" dirty="0">
                <a:solidFill>
                  <a:srgbClr val="002060"/>
                </a:solidFill>
              </a:rPr>
              <a:t>категории чрезвычайно высокого риска - один раз в </a:t>
            </a:r>
            <a:r>
              <a:rPr lang="ru-RU" sz="2000" b="1" dirty="0" smtClean="0">
                <a:solidFill>
                  <a:srgbClr val="002060"/>
                </a:solidFill>
              </a:rPr>
              <a:t>год;</a:t>
            </a:r>
            <a:endParaRPr lang="ru-RU" sz="2000" b="1" dirty="0">
              <a:solidFill>
                <a:srgbClr val="002060"/>
              </a:solidFill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      - для </a:t>
            </a:r>
            <a:r>
              <a:rPr lang="ru-RU" sz="2000" b="1" dirty="0">
                <a:solidFill>
                  <a:srgbClr val="002060"/>
                </a:solidFill>
              </a:rPr>
              <a:t>категории высокого риска - один раз в 2 года;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      - для </a:t>
            </a:r>
            <a:r>
              <a:rPr lang="ru-RU" sz="2000" b="1" dirty="0">
                <a:solidFill>
                  <a:srgbClr val="002060"/>
                </a:solidFill>
              </a:rPr>
              <a:t>категории значительного риска - один раз в 3 года;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      - для </a:t>
            </a:r>
            <a:r>
              <a:rPr lang="ru-RU" sz="2000" b="1" dirty="0">
                <a:solidFill>
                  <a:srgbClr val="002060"/>
                </a:solidFill>
              </a:rPr>
              <a:t>категории среднего риска - не чаще чем один раз в 4 года;</a:t>
            </a:r>
          </a:p>
          <a:p>
            <a:pPr algn="just">
              <a:spcBef>
                <a:spcPts val="6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      - для </a:t>
            </a:r>
            <a:r>
              <a:rPr lang="ru-RU" sz="2000" b="1" dirty="0">
                <a:solidFill>
                  <a:srgbClr val="002060"/>
                </a:solidFill>
              </a:rPr>
              <a:t>категории умеренного риска - не чаще чем один раз в 6 лет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algn="just">
              <a:spcBef>
                <a:spcPts val="600"/>
              </a:spcBef>
            </a:pPr>
            <a:endParaRPr lang="ru-RU" sz="2000" b="1" dirty="0">
              <a:solidFill>
                <a:srgbClr val="002060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ru-RU" sz="2000" b="1" dirty="0">
                <a:solidFill>
                  <a:srgbClr val="FF0000"/>
                </a:solidFill>
              </a:rPr>
              <a:t>В отношении объектов </a:t>
            </a:r>
            <a:r>
              <a:rPr lang="ru-RU" sz="2000" b="1" dirty="0" smtClean="0">
                <a:solidFill>
                  <a:srgbClr val="FF0000"/>
                </a:solidFill>
              </a:rPr>
              <a:t>низкого риска </a:t>
            </a:r>
            <a:r>
              <a:rPr lang="ru-RU" sz="2000" b="1" dirty="0">
                <a:solidFill>
                  <a:srgbClr val="FF0000"/>
                </a:solidFill>
              </a:rPr>
              <a:t>плановые проверки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ru-RU" sz="2000" b="1" dirty="0" smtClean="0">
                <a:solidFill>
                  <a:srgbClr val="FF0000"/>
                </a:solidFill>
              </a:rPr>
              <a:t>не </a:t>
            </a:r>
            <a:r>
              <a:rPr lang="ru-RU" sz="2000" b="1" dirty="0">
                <a:solidFill>
                  <a:srgbClr val="FF0000"/>
                </a:solidFill>
              </a:rPr>
              <a:t>проводятся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r>
              <a:rPr lang="ru-RU" sz="2000" b="1" dirty="0">
                <a:solidFill>
                  <a:srgbClr val="FF0000"/>
                </a:solidFill>
              </a:rPr>
              <a:t> </a:t>
            </a:r>
          </a:p>
          <a:p>
            <a:pPr marL="342900" algn="just">
              <a:spcAft>
                <a:spcPts val="0"/>
              </a:spcAft>
            </a:pPr>
            <a:endParaRPr lang="ru-RU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Emblema12 копия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9" y="34744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45963"/>
            <a:ext cx="9217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 panose="020F0502020204030204" pitchFamily="34" charset="0"/>
              </a:rPr>
              <a:t>Постановление Правительства РФ от 17.08.2016 N 806</a:t>
            </a:r>
          </a:p>
          <a:p>
            <a:pPr marL="342900"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«О </a:t>
            </a:r>
            <a:r>
              <a:rPr lang="ru-RU" sz="2000" b="1" dirty="0">
                <a:solidFill>
                  <a:srgbClr val="C00000"/>
                </a:solidFill>
                <a:ea typeface="Calibri" panose="020F0502020204030204" pitchFamily="34" charset="0"/>
              </a:rPr>
              <a:t>применении риск-ориентированного подхода при организации отдельных видов государственного контроля (надзора) </a:t>
            </a:r>
            <a:endParaRPr lang="ru-RU" sz="2000" b="1" dirty="0" smtClean="0">
              <a:solidFill>
                <a:srgbClr val="C00000"/>
              </a:solidFill>
              <a:ea typeface="Calibri" panose="020F0502020204030204" pitchFamily="34" charset="0"/>
            </a:endParaRPr>
          </a:p>
          <a:p>
            <a:pPr marL="342900"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и </a:t>
            </a:r>
            <a:r>
              <a:rPr lang="ru-RU" sz="2000" b="1" dirty="0">
                <a:solidFill>
                  <a:srgbClr val="C00000"/>
                </a:solidFill>
                <a:ea typeface="Calibri" panose="020F0502020204030204" pitchFamily="34" charset="0"/>
              </a:rPr>
              <a:t>внесении изменений в некоторые акты </a:t>
            </a:r>
            <a:endParaRPr lang="ru-RU" sz="2000" b="1" dirty="0" smtClean="0">
              <a:solidFill>
                <a:srgbClr val="C00000"/>
              </a:solidFill>
              <a:ea typeface="Calibri" panose="020F0502020204030204" pitchFamily="34" charset="0"/>
            </a:endParaRPr>
          </a:p>
          <a:p>
            <a:pPr marL="342900"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Правительства </a:t>
            </a:r>
            <a:r>
              <a:rPr lang="ru-RU" sz="2000" b="1" dirty="0">
                <a:solidFill>
                  <a:srgbClr val="C00000"/>
                </a:solidFill>
                <a:ea typeface="Calibri" panose="020F0502020204030204" pitchFamily="34" charset="0"/>
              </a:rPr>
              <a:t>Российской </a:t>
            </a:r>
            <a:r>
              <a:rPr lang="ru-RU" sz="20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Федерации»</a:t>
            </a:r>
            <a:endParaRPr lang="ru-RU" sz="2000" b="1" dirty="0">
              <a:solidFill>
                <a:srgbClr val="C0000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9061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598091"/>
              </p:ext>
            </p:extLst>
          </p:nvPr>
        </p:nvGraphicFramePr>
        <p:xfrm>
          <a:off x="337888" y="1331060"/>
          <a:ext cx="8568952" cy="531358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230575"/>
                <a:gridCol w="1952067"/>
                <a:gridCol w="2193155"/>
                <a:gridCol w="2193155"/>
              </a:tblGrid>
              <a:tr h="1224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риска причинения вреда здоровью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 надзора по классам опасности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объектов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надзора по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классам опасности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50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чрезвычайно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1,29%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крупные  ресурсоснаб-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жающие предприятия, ЛПУ,  пищевая промышленность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3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1,63%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ресурсоснабжающие предприятия, социаль- ные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и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медицинские учреждения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значительный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1786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11,21%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детские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сады, школы, частная медицина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1572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9,86%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сельские школы, общепит,  торговля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умеренный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11039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69,27%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общепит и торговля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08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6,75%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мелкорозничная торговля, бытовые услуги и прочие.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76026" y="174918"/>
            <a:ext cx="8467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Реестр объектов надзора по категориям риска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Emblema12 копия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9" y="34744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9512" y="749119"/>
            <a:ext cx="8799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14 260 субъектов права  и 15 937 объектов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0312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84784"/>
            <a:ext cx="83529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</a:rPr>
              <a:t>Высокий уровень инфекционной заболеваемости детского населения ( в общей структуре до 77%)</a:t>
            </a:r>
          </a:p>
          <a:p>
            <a:pPr marL="457200" indent="-457200" algn="just">
              <a:buAutoNum type="arabicPeriod"/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</a:rPr>
              <a:t>Факторы</a:t>
            </a:r>
            <a:r>
              <a:rPr lang="en-US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риска,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связанные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с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условиями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воспитания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и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обучения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детей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и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подростков</a:t>
            </a:r>
          </a:p>
          <a:p>
            <a:pPr marL="457200" indent="-457200" algn="just">
              <a:buAutoNum type="arabicPeriod"/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</a:rPr>
              <a:t>Неудовлетворительное</a:t>
            </a:r>
            <a:r>
              <a:rPr lang="en-US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качество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питьевого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водоснабжения</a:t>
            </a:r>
          </a:p>
          <a:p>
            <a:pPr marL="457200" indent="-457200" algn="just">
              <a:buAutoNum type="arabicPeriod"/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</a:rPr>
              <a:t>Некачественное</a:t>
            </a:r>
            <a:r>
              <a:rPr lang="en-US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питание</a:t>
            </a:r>
            <a:r>
              <a:rPr lang="en-US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населения по отдельным группам пищевых продуктов </a:t>
            </a:r>
          </a:p>
          <a:p>
            <a:pPr marL="457200" indent="-457200" algn="just">
              <a:buAutoNum type="arabicPeriod"/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</a:rPr>
              <a:t>Развитие системы управления риском для здоровья населения и формирование здорового образа жизни   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0"/>
            <a:ext cx="8460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Приоритетные направления по управлению риском для здоровья населения и обеспечению санитарно-эпидемиологического благополучия 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Emblema12 копия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757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0652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539552" y="1196752"/>
          <a:ext cx="806489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11560" y="0"/>
            <a:ext cx="8663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Структура плана проверок на 2017 год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по видам деятельности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Emblema12 копия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7500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1575024"/>
              </p:ext>
            </p:extLst>
          </p:nvPr>
        </p:nvGraphicFramePr>
        <p:xfrm>
          <a:off x="338137" y="832887"/>
          <a:ext cx="8266311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51520" y="5013176"/>
            <a:ext cx="8712968" cy="1546577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pPr indent="449580" algn="ctr">
              <a:lnSpc>
                <a:spcPct val="105000"/>
              </a:lnSpc>
              <a:spcAft>
                <a:spcPts val="0"/>
              </a:spcAft>
            </a:pPr>
            <a:r>
              <a:rPr lang="ru-RU" b="1" dirty="0">
                <a:solidFill>
                  <a:srgbClr val="0070C0"/>
                </a:solidFill>
                <a:ea typeface="Calibri" panose="020F0502020204030204" pitchFamily="34" charset="0"/>
              </a:rPr>
              <a:t>При формировании ежегодного плана проведения плановых проверок на 2017 год в план включены только приоритетные субъекты и объекты с учетом их классификации по потенциальному риску причинения вреда здоровью и имуществу потребителей (ст.8.1.ФЗ-294). </a:t>
            </a:r>
            <a:r>
              <a:rPr lang="ru-RU" b="1" dirty="0">
                <a:solidFill>
                  <a:srgbClr val="FF0000"/>
                </a:solidFill>
                <a:ea typeface="Calibri" panose="020F0502020204030204" pitchFamily="34" charset="0"/>
              </a:rPr>
              <a:t>Объекты надзора низкой категории риска в плане  отсутствуют.</a:t>
            </a:r>
            <a:endParaRPr lang="ru-RU" sz="1400" b="1" dirty="0">
              <a:solidFill>
                <a:srgbClr val="FF0000"/>
              </a:solidFill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716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39875" y="2178050"/>
            <a:ext cx="3035300" cy="850990"/>
          </a:xfrm>
          <a:prstGeom prst="roundRect">
            <a:avLst/>
          </a:prstGeom>
          <a:solidFill>
            <a:srgbClr val="C1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2732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нарушений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санитарного законодательства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94263" y="2155825"/>
            <a:ext cx="2990105" cy="863761"/>
          </a:xfrm>
          <a:prstGeom prst="roundRect">
            <a:avLst/>
          </a:prstGeom>
          <a:solidFill>
            <a:srgbClr val="C1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1411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нарушений законодательства о защите прав потребителей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95152" y="605459"/>
            <a:ext cx="5760045" cy="1343475"/>
          </a:xfrm>
          <a:prstGeom prst="roundRect">
            <a:avLst/>
          </a:prstGeom>
          <a:gradFill>
            <a:gsLst>
              <a:gs pos="0">
                <a:srgbClr val="CCECFF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Проведено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КНМ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ctr">
              <a:defRPr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 них с нарушениями 87,3%.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Выявлено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нарушений 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4143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т.ч.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7663" y="5137046"/>
            <a:ext cx="7913686" cy="1655464"/>
          </a:xfrm>
          <a:prstGeom prst="roundRect">
            <a:avLst/>
          </a:prstGeom>
          <a:solidFill>
            <a:srgbClr val="C1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Возбуждено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1023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административных дел </a:t>
            </a:r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 составам</a:t>
            </a:r>
            <a:endParaRPr lang="ru-RU" sz="1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Приостановлена </a:t>
            </a:r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деятельность –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Изъято из оборота потенциально-опасной пищевой                  продукции </a:t>
            </a:r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470</a:t>
            </a: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партий, 10,5 тонн.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Взыскано </a:t>
            </a:r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штрафов –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4,97 </a:t>
            </a: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</a:p>
        </p:txBody>
      </p:sp>
      <p:sp>
        <p:nvSpPr>
          <p:cNvPr id="8" name="Выгнутая влево стрелка 7"/>
          <p:cNvSpPr/>
          <p:nvPr/>
        </p:nvSpPr>
        <p:spPr bwMode="auto">
          <a:xfrm>
            <a:off x="99070" y="1402840"/>
            <a:ext cx="1440160" cy="864097"/>
          </a:xfrm>
          <a:prstGeom prst="curvedRightArrow">
            <a:avLst>
              <a:gd name="adj1" fmla="val 29368"/>
              <a:gd name="adj2" fmla="val 50000"/>
              <a:gd name="adj3" fmla="val 53133"/>
            </a:avLst>
          </a:prstGeom>
          <a:solidFill>
            <a:srgbClr val="33CCFF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 bwMode="auto">
          <a:xfrm>
            <a:off x="7659910" y="1277197"/>
            <a:ext cx="1484090" cy="941017"/>
          </a:xfrm>
          <a:prstGeom prst="curvedLeftArrow">
            <a:avLst>
              <a:gd name="adj1" fmla="val 25000"/>
              <a:gd name="adj2" fmla="val 50000"/>
              <a:gd name="adj3" fmla="val 55973"/>
            </a:avLst>
          </a:prstGeom>
          <a:solidFill>
            <a:srgbClr val="33CCFF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31913" y="3379788"/>
            <a:ext cx="3243262" cy="1489372"/>
          </a:xfrm>
          <a:prstGeom prst="roundRect">
            <a:avLst/>
          </a:prstGeom>
          <a:solidFill>
            <a:srgbClr val="C1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нарушения</a:t>
            </a:r>
            <a:r>
              <a:rPr lang="en-US" sz="16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600" b="1" u="sng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сфере воспитания и обучения детей – 46% 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 сфере питания-22%</a:t>
            </a:r>
          </a:p>
          <a:p>
            <a:pPr algn="ctr">
              <a:defRPr/>
            </a:pP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7900" y="3379788"/>
            <a:ext cx="3240088" cy="1489372"/>
          </a:xfrm>
          <a:prstGeom prst="roundRect">
            <a:avLst/>
          </a:prstGeom>
          <a:solidFill>
            <a:srgbClr val="C1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нарушения</a:t>
            </a:r>
            <a:r>
              <a:rPr lang="en-US" sz="16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технических регламентов – 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0%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для потребителей –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23%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2775396" y="3029040"/>
            <a:ext cx="288032" cy="281615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6227597" y="3049197"/>
            <a:ext cx="288032" cy="300980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6194" tIns="38097" rIns="76194" bIns="38097" anchor="ctr"/>
          <a:lstStyle/>
          <a:p>
            <a:pPr algn="ctr" defTabSz="761719">
              <a:defRPr/>
            </a:pPr>
            <a:endParaRPr lang="ru-RU" sz="2300" kern="0" dirty="0">
              <a:solidFill>
                <a:schemeClr val="tx2"/>
              </a:solidFill>
            </a:endParaRPr>
          </a:p>
        </p:txBody>
      </p:sp>
      <p:pic>
        <p:nvPicPr>
          <p:cNvPr id="15" name="Рисунок 14" descr="Emblema12 копия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71438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4856" y="-17912"/>
            <a:ext cx="79136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Федеральный государственный надзор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8135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582632"/>
              </p:ext>
            </p:extLst>
          </p:nvPr>
        </p:nvGraphicFramePr>
        <p:xfrm>
          <a:off x="363361" y="980728"/>
          <a:ext cx="8723661" cy="4649724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5769288"/>
                <a:gridCol w="1512168"/>
                <a:gridCol w="1442205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6 мес. 2017 года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6 мес. </a:t>
                      </a:r>
                      <a:r>
                        <a:rPr lang="ru-RU" sz="1800" smtClean="0">
                          <a:solidFill>
                            <a:srgbClr val="002060"/>
                          </a:solidFill>
                          <a:effectLst/>
                        </a:rPr>
                        <a:t>2016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год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50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Количество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Постановлений о привлечении к административной ответственности в виде штрафа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704" marR="227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721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1030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</a:tr>
              <a:tr h="4730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Сумма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наложенных штрафов в (</a:t>
                      </a:r>
                      <a:r>
                        <a:rPr lang="ru-RU" sz="1800" dirty="0" err="1" smtClean="0">
                          <a:solidFill>
                            <a:srgbClr val="002060"/>
                          </a:solidFill>
                          <a:effectLst/>
                        </a:rPr>
                        <a:t>млн.руб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).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704" marR="227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</a:rPr>
                        <a:t>5,7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7,8 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</a:tr>
              <a:tr h="580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</a:rPr>
                        <a:t>Количество вынесенных предупреждений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704" marR="227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294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64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</a:tr>
              <a:tr h="580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Приостановление деятельности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704" marR="227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28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23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</a:tr>
              <a:tr h="580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Иски об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обязывании 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выполнения требований санитарного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законодательства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704" marR="227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14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2704" marR="22704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93575" y="-13648"/>
            <a:ext cx="8467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Административная практика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Emblema12 копия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9" y="34744"/>
            <a:ext cx="676275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51520" y="5661248"/>
            <a:ext cx="867645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FF0000"/>
                </a:solidFill>
              </a:rPr>
              <a:t>Применение ст.4.1.1 КоАП РФ «Замена административного наказания в виде административного штрафа предупреждением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 Применение </a:t>
            </a:r>
            <a:r>
              <a:rPr lang="ru-RU" b="1" dirty="0">
                <a:solidFill>
                  <a:srgbClr val="FF0000"/>
                </a:solidFill>
              </a:rPr>
              <a:t>по отдельным статьям КоАП РФ санкции «ниже низшего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655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Ценность лицензионного ПО Microsoft 3">
  <a:themeElements>
    <a:clrScheme name="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1-01149 Michelle Evans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ECDFA7"/>
      </a:accent1>
      <a:accent2>
        <a:srgbClr val="4F6E9B"/>
      </a:accent2>
      <a:accent3>
        <a:srgbClr val="936553"/>
      </a:accent3>
      <a:accent4>
        <a:srgbClr val="88A17B"/>
      </a:accent4>
      <a:accent5>
        <a:srgbClr val="B8977E"/>
      </a:accent5>
      <a:accent6>
        <a:srgbClr val="99B5D3"/>
      </a:accent6>
      <a:hlink>
        <a:srgbClr val="FFFF99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Theme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76194" tIns="38097" rIns="76194" bIns="38097" numCol="1" rtlCol="0" anchor="ctr" anchorCtr="0" compatLnSpc="1">
        <a:prstTxWarp prst="textNoShape">
          <a:avLst/>
        </a:prstTxWarp>
      </a:bodyPr>
      <a:lstStyle>
        <a:defPPr algn="ctr" defTabSz="761719" fontAlgn="base">
          <a:spcBef>
            <a:spcPct val="0"/>
          </a:spcBef>
          <a:spcAft>
            <a:spcPct val="0"/>
          </a:spcAft>
          <a:defRPr sz="2300" kern="0" dirty="0" smtClean="0">
            <a:solidFill>
              <a:schemeClr val="tx2"/>
            </a:soli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ЭПИДблок 2</Template>
  <TotalTime>6332</TotalTime>
  <Words>836</Words>
  <Application>Microsoft Office PowerPoint</Application>
  <PresentationFormat>Экран (4:3)</PresentationFormat>
  <Paragraphs>188</Paragraphs>
  <Slides>13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6" baseType="lpstr">
      <vt:lpstr>Arial</vt:lpstr>
      <vt:lpstr>Calibri</vt:lpstr>
      <vt:lpstr>Courier New</vt:lpstr>
      <vt:lpstr>Segoe</vt:lpstr>
      <vt:lpstr>Segoe Semibold</vt:lpstr>
      <vt:lpstr>Tahoma</vt:lpstr>
      <vt:lpstr>Times New Roman</vt:lpstr>
      <vt:lpstr>Trebuchet MS</vt:lpstr>
      <vt:lpstr>Wingdings</vt:lpstr>
      <vt:lpstr>Ценность лицензионного ПО Microsoft 3</vt:lpstr>
      <vt:lpstr>White with Courier font for code slides</vt:lpstr>
      <vt:lpstr>1_Theme20</vt:lpstr>
      <vt:lpstr>1_White with Courier font for code slides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Роспотребнадзор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риск-ориентированного подхода к контрольно-надзорной деятельности</dc:title>
  <dc:creator>Курганова О.П.</dc:creator>
  <cp:lastModifiedBy>1</cp:lastModifiedBy>
  <cp:lastPrinted>2017-07-12T07:01:06Z</cp:lastPrinted>
  <dcterms:created xsi:type="dcterms:W3CDTF">2015-02-09T23:20:55Z</dcterms:created>
  <dcterms:modified xsi:type="dcterms:W3CDTF">2017-07-13T00:17:56Z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TC300077561049</vt:lpwstr>
  </property>
</Properties>
</file>